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94" r:id="rId3"/>
    <p:sldId id="309" r:id="rId4"/>
    <p:sldId id="304" r:id="rId5"/>
    <p:sldId id="310" r:id="rId6"/>
    <p:sldId id="311" r:id="rId7"/>
    <p:sldId id="319" r:id="rId8"/>
    <p:sldId id="317" r:id="rId9"/>
    <p:sldId id="318" r:id="rId10"/>
    <p:sldId id="312" r:id="rId11"/>
    <p:sldId id="321" r:id="rId12"/>
    <p:sldId id="257" r:id="rId13"/>
    <p:sldId id="295" r:id="rId14"/>
    <p:sldId id="302" r:id="rId15"/>
    <p:sldId id="289" r:id="rId16"/>
    <p:sldId id="314" r:id="rId17"/>
    <p:sldId id="315" r:id="rId18"/>
    <p:sldId id="316" r:id="rId19"/>
    <p:sldId id="325" r:id="rId20"/>
    <p:sldId id="324" r:id="rId21"/>
    <p:sldId id="327" r:id="rId22"/>
    <p:sldId id="326" r:id="rId23"/>
    <p:sldId id="328" r:id="rId24"/>
    <p:sldId id="261" r:id="rId25"/>
    <p:sldId id="285" r:id="rId26"/>
    <p:sldId id="286"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0000"/>
    <a:srgbClr val="FFFF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79" autoAdjust="0"/>
    <p:restoredTop sz="89632" autoAdjust="0"/>
  </p:normalViewPr>
  <p:slideViewPr>
    <p:cSldViewPr>
      <p:cViewPr>
        <p:scale>
          <a:sx n="70" d="100"/>
          <a:sy n="70" d="100"/>
        </p:scale>
        <p:origin x="-151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81C28BFE-5084-457C-A57E-66E1887E3539}" type="datetimeFigureOut">
              <a:rPr lang="en-US"/>
              <a:pPr>
                <a:defRPr/>
              </a:pPr>
              <a:t>11/10/2015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9EC8EB0-E417-4A49-9463-FAD5EB0F3510}"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the word “ and respect” add the following:</a:t>
            </a:r>
          </a:p>
          <a:p>
            <a:pPr>
              <a:spcBef>
                <a:spcPct val="0"/>
              </a:spcBef>
            </a:pPr>
            <a:r>
              <a:rPr lang="en-US" smtClean="0"/>
              <a:t>The educational curriculum that we seek to promote and defend is therefore global, comprehensive and value-conditioned.</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1E2605-08ED-4AE4-BD24-D8AC0BEC4213}" type="slidenum">
              <a:rPr lang="en-US"/>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the word “ and respect” add the following:</a:t>
            </a:r>
          </a:p>
          <a:p>
            <a:pPr>
              <a:spcBef>
                <a:spcPct val="0"/>
              </a:spcBef>
            </a:pPr>
            <a:r>
              <a:rPr lang="en-US" smtClean="0"/>
              <a:t>The educational curriculum that we seek to promote and defend is therefore global, comprehensive and value-conditioned.</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1E2605-08ED-4AE4-BD24-D8AC0BEC4213}" type="slidenum">
              <a:rPr lang="en-US"/>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the word “ and respect” add the following:</a:t>
            </a:r>
          </a:p>
          <a:p>
            <a:pPr>
              <a:spcBef>
                <a:spcPct val="0"/>
              </a:spcBef>
            </a:pPr>
            <a:r>
              <a:rPr lang="en-US" smtClean="0"/>
              <a:t>The educational curriculum that we seek to promote and defend is therefore global, comprehensive and value-conditioned.</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1E2605-08ED-4AE4-BD24-D8AC0BEC4213}" type="slidenum">
              <a:rPr lang="en-US"/>
              <a:pPr/>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the word “ and respect” add the following:</a:t>
            </a:r>
          </a:p>
          <a:p>
            <a:pPr>
              <a:spcBef>
                <a:spcPct val="0"/>
              </a:spcBef>
            </a:pPr>
            <a:r>
              <a:rPr lang="en-US" smtClean="0"/>
              <a:t>The educational curriculum that we seek to promote and defend is therefore global, comprehensive and value-conditioned.</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1E2605-08ED-4AE4-BD24-D8AC0BEC4213}" type="slidenum">
              <a:rPr lang="en-US"/>
              <a:pPr/>
              <a:t>18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the word “ and respect” add the following:</a:t>
            </a:r>
          </a:p>
          <a:p>
            <a:pPr>
              <a:spcBef>
                <a:spcPct val="0"/>
              </a:spcBef>
            </a:pPr>
            <a:r>
              <a:rPr lang="en-US" smtClean="0"/>
              <a:t>The educational curriculum that we seek to promote and defend is therefore global, comprehensive and value-conditioned.</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1E2605-08ED-4AE4-BD24-D8AC0BEC4213}" type="slidenum">
              <a:rPr lang="en-US"/>
              <a:pPr/>
              <a:t>20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the word “ and respect” add the following:</a:t>
            </a:r>
          </a:p>
          <a:p>
            <a:pPr>
              <a:spcBef>
                <a:spcPct val="0"/>
              </a:spcBef>
            </a:pPr>
            <a:r>
              <a:rPr lang="en-US" smtClean="0"/>
              <a:t>The educational curriculum that we seek to promote and defend is therefore global, comprehensive and value-conditioned.</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1E2605-08ED-4AE4-BD24-D8AC0BEC4213}" type="slidenum">
              <a:rPr lang="en-US"/>
              <a:pPr/>
              <a:t>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the word “ and respect” add the following:</a:t>
            </a:r>
          </a:p>
          <a:p>
            <a:pPr>
              <a:spcBef>
                <a:spcPct val="0"/>
              </a:spcBef>
            </a:pPr>
            <a:r>
              <a:rPr lang="en-US" smtClean="0"/>
              <a:t>The educational curriculum that we seek to promote and defend is therefore global, comprehensive and value-conditioned.</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1E2605-08ED-4AE4-BD24-D8AC0BEC4213}" type="slidenum">
              <a:rPr lang="en-US"/>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the word “ and respect” add the following:</a:t>
            </a:r>
          </a:p>
          <a:p>
            <a:pPr>
              <a:spcBef>
                <a:spcPct val="0"/>
              </a:spcBef>
            </a:pPr>
            <a:r>
              <a:rPr lang="en-US" smtClean="0"/>
              <a:t>The educational curriculum that we seek to promote and defend is therefore global, comprehensive and value-conditioned.</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1E2605-08ED-4AE4-BD24-D8AC0BEC4213}" type="slidenum">
              <a:rPr lang="en-US"/>
              <a:pPr/>
              <a:t>23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At the end of the line “welfare of the entire planet” add instead the following:</a:t>
            </a:r>
          </a:p>
          <a:p>
            <a:pPr>
              <a:spcBef>
                <a:spcPct val="0"/>
              </a:spcBef>
            </a:pPr>
            <a:r>
              <a:rPr lang="en-US" smtClean="0"/>
              <a:t>For the ecological and human integrity of the entire planetary community.</a:t>
            </a:r>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191C5C-F1A2-440C-AD68-7CBBD9B6143F}" type="slidenum">
              <a:rPr lang="en-US"/>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8AB5A7F1-6D60-43B9-BEB6-36AC7B778000}" type="datetimeFigureOut">
              <a:rPr lang="en-US"/>
              <a:pPr>
                <a:defRPr/>
              </a:pPr>
              <a:t>11/10/2015</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638A53D1-7FF2-47FE-81ED-46170892B55E}"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CE2C9D6-E1A4-4355-B7FB-E5E4C15D35AB}" type="datetimeFigureOut">
              <a:rPr lang="en-US"/>
              <a:pPr>
                <a:defRPr/>
              </a:pPr>
              <a:t>11/10/2015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AE78DFA-9357-4449-ACAE-39ACE59EEDC1}"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1C8B3DC-3E48-4CB4-8407-1DDFA6FC2118}" type="datetimeFigureOut">
              <a:rPr lang="en-US"/>
              <a:pPr>
                <a:defRPr/>
              </a:pPr>
              <a:t>11/10/2015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BEE4FA5-FBBC-4D57-9651-CD11D77603E8}"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DB4CD51-2901-46CF-9835-9605462AB4F6}" type="datetimeFigureOut">
              <a:rPr lang="en-US"/>
              <a:pPr>
                <a:defRPr/>
              </a:pPr>
              <a:t>11/10/2015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3F7CDE8-4CE8-42BE-BEDE-5F78AA283076}"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3EE43D-AC92-44A5-914B-231B43A09C98}" type="datetimeFigureOut">
              <a:rPr lang="en-US"/>
              <a:pPr>
                <a:defRPr/>
              </a:pPr>
              <a:t>11/10/2015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BEFC9A-CF08-467E-8F70-3EAF844A9527}"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54629F3-5D96-4E27-A6DF-DFF2EFB1F3F2}" type="datetimeFigureOut">
              <a:rPr lang="en-US"/>
              <a:pPr>
                <a:defRPr/>
              </a:pPr>
              <a:t>11/10/2015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A6F3EC8-1EE4-4162-B526-021FB9C3F392}"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4C108C6-07F2-4930-B121-19F8319933FC}" type="datetimeFigureOut">
              <a:rPr lang="en-US"/>
              <a:pPr>
                <a:defRPr/>
              </a:pPr>
              <a:t>11/10/2015</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5B49C265-4729-492E-AD67-57DCB209B438}"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28038AA7-C33A-4D7C-8E0C-466F4108D937}" type="datetimeFigureOut">
              <a:rPr lang="en-US"/>
              <a:pPr>
                <a:defRPr/>
              </a:pPr>
              <a:t>11/10/2015</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0DC8D901-E678-47B8-9BC6-0019C70DC0B1}"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976E859-E96E-45D9-8506-D62DC71EF8A4}" type="datetimeFigureOut">
              <a:rPr lang="en-US"/>
              <a:pPr>
                <a:defRPr/>
              </a:pPr>
              <a:t>11/10/2015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02AF45F-EA30-4D58-9F03-57A23EE62FCE}"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68E1AA2-27B5-45BD-AC02-61688DE07D09}" type="datetimeFigureOut">
              <a:rPr lang="en-US"/>
              <a:pPr>
                <a:defRPr/>
              </a:pPr>
              <a:t>11/10/2015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0057A75-6998-49EF-932C-48B7A777DE17}"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a:p>
        </p:txBody>
      </p:sp>
      <p:sp>
        <p:nvSpPr>
          <p:cNvPr id="9" name="Date Placeholder 4"/>
          <p:cNvSpPr>
            <a:spLocks noGrp="1"/>
          </p:cNvSpPr>
          <p:nvPr>
            <p:ph type="dt" sz="half" idx="10"/>
          </p:nvPr>
        </p:nvSpPr>
        <p:spPr/>
        <p:txBody>
          <a:bodyPr/>
          <a:lstStyle>
            <a:lvl1pPr>
              <a:defRPr/>
            </a:lvl1pPr>
          </a:lstStyle>
          <a:p>
            <a:pPr>
              <a:defRPr/>
            </a:pPr>
            <a:fld id="{EA54C9BF-0003-4F8B-A832-4A972896FE7F}" type="datetimeFigureOut">
              <a:rPr lang="en-US"/>
              <a:pPr>
                <a:defRPr/>
              </a:pPr>
              <a:t>11/10/2015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C3C3569-612A-4DB7-927A-D9548D151CE4}"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ltLang="it-IT"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it-IT" smtClean="0"/>
              <a:t>Click to edit Master text styles</a:t>
            </a:r>
          </a:p>
          <a:p>
            <a:pPr lvl="1"/>
            <a:r>
              <a:rPr lang="en-US" altLang="it-IT" smtClean="0"/>
              <a:t>Second level</a:t>
            </a:r>
          </a:p>
          <a:p>
            <a:pPr lvl="2"/>
            <a:r>
              <a:rPr lang="en-US" altLang="it-IT" smtClean="0"/>
              <a:t>Third level</a:t>
            </a:r>
          </a:p>
          <a:p>
            <a:pPr lvl="3"/>
            <a:r>
              <a:rPr lang="en-US" altLang="it-IT" smtClean="0"/>
              <a:t>Fourth level</a:t>
            </a:r>
          </a:p>
          <a:p>
            <a:pPr lvl="4"/>
            <a:r>
              <a:rPr lang="en-US" altLang="it-IT"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3F99ECF3-98BA-4033-AED5-61C340C32687}" type="datetimeFigureOut">
              <a:rPr lang="en-US"/>
              <a:pPr>
                <a:defRPr/>
              </a:pPr>
              <a:t>11/10/2015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373F7187-EF99-42EB-AF6A-01B7B30B7491}" type="slidenum">
              <a:rPr lang="en-US"/>
              <a:pPr>
                <a:defRPr/>
              </a:pPr>
              <a:t>‹N›</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s>
</file>

<file path=ppt/slides/_rels/slide2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0.jpe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wunicon.org/" TargetMode="External"/><Relationship Id="rId7" Type="http://schemas.openxmlformats.org/officeDocument/2006/relationships/image" Target="../media/image3.png"/><Relationship Id="rId2" Type="http://schemas.openxmlformats.org/officeDocument/2006/relationships/hyperlink" Target="mailto:azucconi@worldacademy.org" TargetMode="External"/><Relationship Id="rId1" Type="http://schemas.openxmlformats.org/officeDocument/2006/relationships/slideLayout" Target="../slideLayouts/slideLayout3.xml"/><Relationship Id="rId6" Type="http://schemas.openxmlformats.org/officeDocument/2006/relationships/image" Target="../media/image2.wmf"/><Relationship Id="rId5" Type="http://schemas.openxmlformats.org/officeDocument/2006/relationships/hyperlink" Target="http://www.iacp.it/" TargetMode="External"/><Relationship Id="rId4" Type="http://schemas.openxmlformats.org/officeDocument/2006/relationships/hyperlink" Target="http://www.worldacademy.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3.xml"/><Relationship Id="rId5" Type="http://schemas.openxmlformats.org/officeDocument/2006/relationships/image" Target="../media/image6.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457200" y="609600"/>
            <a:ext cx="7696200" cy="1828800"/>
          </a:xfrm>
        </p:spPr>
        <p:txBody>
          <a:bodyPr/>
          <a:lstStyle/>
          <a:p>
            <a:pPr marR="0" algn="ctr" eaLnBrk="1" hangingPunct="1"/>
            <a:r>
              <a:rPr lang="en-US" altLang="it-IT" sz="4400" smtClean="0"/>
              <a:t>Person Centered &amp; People Centered Education</a:t>
            </a:r>
          </a:p>
        </p:txBody>
      </p:sp>
      <p:sp>
        <p:nvSpPr>
          <p:cNvPr id="5124" name="TextBox 4"/>
          <p:cNvSpPr txBox="1">
            <a:spLocks noChangeArrowheads="1"/>
          </p:cNvSpPr>
          <p:nvPr/>
        </p:nvSpPr>
        <p:spPr bwMode="auto">
          <a:xfrm>
            <a:off x="1371600" y="5265003"/>
            <a:ext cx="6524625" cy="830997"/>
          </a:xfrm>
          <a:prstGeom prst="rect">
            <a:avLst/>
          </a:prstGeom>
          <a:noFill/>
          <a:ln>
            <a:noFill/>
          </a:ln>
          <a:extLst/>
        </p:spPr>
        <p:txBody>
          <a:bodyPr>
            <a:spAutoFit/>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algn="ctr">
              <a:spcBef>
                <a:spcPct val="20000"/>
              </a:spcBef>
              <a:buClr>
                <a:srgbClr val="0BD0D9"/>
              </a:buClr>
              <a:buSzPct val="95000"/>
              <a:defRPr/>
            </a:pPr>
            <a:r>
              <a:rPr lang="en-US" altLang="it-IT" sz="2400" b="1" smtClean="0">
                <a:solidFill>
                  <a:srgbClr val="FFFF00"/>
                </a:solidFill>
                <a:latin typeface="+mn-lt"/>
              </a:rPr>
              <a:t>WAAS &amp;WUC Agenda for future programming, CERN, Geneva, CH November 10th, 2015</a:t>
            </a:r>
            <a:endParaRPr lang="it-IT" altLang="it-IT" b="1" smtClean="0">
              <a:solidFill>
                <a:srgbClr val="FFFF00"/>
              </a:solidFill>
              <a:latin typeface="+mn-lt"/>
            </a:endParaRPr>
          </a:p>
        </p:txBody>
      </p:sp>
      <p:grpSp>
        <p:nvGrpSpPr>
          <p:cNvPr id="14339" name="Group 5"/>
          <p:cNvGrpSpPr>
            <a:grpSpLocks/>
          </p:cNvGrpSpPr>
          <p:nvPr/>
        </p:nvGrpSpPr>
        <p:grpSpPr bwMode="auto">
          <a:xfrm>
            <a:off x="0" y="6211888"/>
            <a:ext cx="9144000" cy="722312"/>
            <a:chOff x="0" y="6172200"/>
            <a:chExt cx="9144000" cy="722531"/>
          </a:xfrm>
        </p:grpSpPr>
        <p:sp>
          <p:nvSpPr>
            <p:cNvPr id="7" name="Rectangle 6"/>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4342" name="Picture 7"/>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4343" name="Picture 8"/>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10" name="TextBox 9"/>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11" name="TextBox 10"/>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14346" name="Picture 11"/>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
        <p:nvSpPr>
          <p:cNvPr id="14340" name="Rectangle 11"/>
          <p:cNvSpPr>
            <a:spLocks noChangeArrowheads="1"/>
          </p:cNvSpPr>
          <p:nvPr/>
        </p:nvSpPr>
        <p:spPr bwMode="auto">
          <a:xfrm>
            <a:off x="533400" y="2654300"/>
            <a:ext cx="8077200" cy="1917700"/>
          </a:xfrm>
          <a:prstGeom prst="rect">
            <a:avLst/>
          </a:prstGeom>
          <a:noFill/>
          <a:ln w="9525">
            <a:noFill/>
            <a:miter lim="800000"/>
            <a:headEnd/>
            <a:tailEnd/>
          </a:ln>
        </p:spPr>
        <p:txBody>
          <a:bodyPr>
            <a:spAutoFit/>
          </a:bodyPr>
          <a:lstStyle/>
          <a:p>
            <a:pPr algn="ctr"/>
            <a:r>
              <a:rPr lang="en-US" altLang="it-IT" sz="2000" b="1"/>
              <a:t>Alberto </a:t>
            </a:r>
            <a:r>
              <a:rPr lang="en-US" altLang="it-IT" sz="2000" b="1" err="1"/>
              <a:t>Zucconi</a:t>
            </a:r>
            <a:r>
              <a:rPr lang="en-US" altLang="it-IT" sz="2400" b="1"/>
              <a:t> </a:t>
            </a:r>
          </a:p>
          <a:p>
            <a:pPr algn="ctr"/>
            <a:r>
              <a:rPr lang="en-US" altLang="it-IT" sz="2400" b="1"/>
              <a:t>World Academy of Art and Science (WAAS)</a:t>
            </a:r>
          </a:p>
          <a:p>
            <a:pPr algn="ctr"/>
            <a:r>
              <a:rPr lang="en-US" altLang="it-IT" sz="2400" b="1"/>
              <a:t>World University Consortium (WUC)</a:t>
            </a:r>
          </a:p>
          <a:p>
            <a:pPr algn="ctr"/>
            <a:r>
              <a:rPr lang="en-US" altLang="it-IT" sz="2400" b="1"/>
              <a:t>Person Centered Approach Institute (IACP) </a:t>
            </a:r>
          </a:p>
          <a:p>
            <a:pPr algn="ctr"/>
            <a:r>
              <a:rPr lang="en-US" altLang="it-IT" sz="2400" b="1"/>
              <a:t>azucconi@iacp.it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Placeholder 2"/>
          <p:cNvSpPr>
            <a:spLocks noGrp="1"/>
          </p:cNvSpPr>
          <p:nvPr>
            <p:ph type="body" idx="4294967295"/>
          </p:nvPr>
        </p:nvSpPr>
        <p:spPr>
          <a:xfrm>
            <a:off x="381000" y="762000"/>
            <a:ext cx="8382000" cy="5715000"/>
          </a:xfrm>
        </p:spPr>
        <p:txBody>
          <a:bodyPr lIns="45720" rIns="45720"/>
          <a:lstStyle/>
          <a:p>
            <a:pPr marL="0" indent="0">
              <a:buFont typeface="Wingdings 2" pitchFamily="18" charset="2"/>
              <a:buNone/>
            </a:pPr>
            <a:r>
              <a:rPr lang="en-US" sz="3000" smtClean="0"/>
              <a:t>Education to become more effective needs to shift</a:t>
            </a:r>
            <a:r>
              <a:rPr lang="en-US" smtClean="0"/>
              <a:t>:</a:t>
            </a:r>
          </a:p>
          <a:p>
            <a:pPr marL="0" indent="0">
              <a:buFont typeface="Wingdings 2" pitchFamily="18" charset="2"/>
              <a:buNone/>
            </a:pPr>
            <a:endParaRPr lang="en-US" sz="1800" smtClean="0"/>
          </a:p>
          <a:p>
            <a:pPr marL="0" indent="0"/>
            <a:r>
              <a:rPr lang="en-US" sz="2400" smtClean="0"/>
              <a:t>from subject centered to human-centered learning</a:t>
            </a:r>
          </a:p>
          <a:p>
            <a:pPr marL="0" indent="0"/>
            <a:r>
              <a:rPr lang="en-US" sz="2400" smtClean="0"/>
              <a:t>from passive to active learning</a:t>
            </a:r>
          </a:p>
          <a:p>
            <a:pPr marL="0" indent="0"/>
            <a:r>
              <a:rPr lang="en-US" sz="2400" smtClean="0"/>
              <a:t>from memorization or understanding to thinking and original      thinking</a:t>
            </a:r>
          </a:p>
          <a:p>
            <a:pPr marL="0" indent="0"/>
            <a:r>
              <a:rPr lang="en-US" sz="2400" smtClean="0"/>
              <a:t>from information or mental understanding to development of the whole person</a:t>
            </a:r>
          </a:p>
          <a:p>
            <a:pPr marL="0" indent="0"/>
            <a:r>
              <a:rPr lang="en-US" sz="2400" smtClean="0"/>
              <a:t>from academic theoretical to life-centered knowledge</a:t>
            </a:r>
          </a:p>
          <a:p>
            <a:pPr marL="0" indent="0"/>
            <a:r>
              <a:rPr lang="en-US" sz="2400" smtClean="0"/>
              <a:t>from fragmented knowledge to integrated knowledge</a:t>
            </a:r>
          </a:p>
          <a:p>
            <a:pPr marL="0" indent="0"/>
            <a:r>
              <a:rPr lang="en-US" sz="2400" smtClean="0"/>
              <a:t>shift from creating standardized products to fostering the development of resilience, individuality and creativity</a:t>
            </a:r>
            <a:endParaRPr lang="en-US" altLang="it-IT" sz="3600" smtClean="0">
              <a:latin typeface="Arial" charset="0"/>
              <a:cs typeface="Arial" charset="0"/>
            </a:endParaRPr>
          </a:p>
        </p:txBody>
      </p:sp>
      <p:grpSp>
        <p:nvGrpSpPr>
          <p:cNvPr id="23554"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3556"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3557"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23560"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13"/>
          <p:cNvSpPr txBox="1"/>
          <p:nvPr/>
        </p:nvSpPr>
        <p:spPr>
          <a:xfrm>
            <a:off x="4263958" y="694024"/>
            <a:ext cx="5087815" cy="5078313"/>
          </a:xfrm>
          <a:prstGeom prst="rect">
            <a:avLst/>
          </a:prstGeom>
          <a:noFill/>
        </p:spPr>
        <p:txBody>
          <a:bodyPr wrap="square">
            <a:spAutoFit/>
          </a:bodyPr>
          <a:lstStyle/>
          <a:p>
            <a:pPr algn="ctr">
              <a:defRPr/>
            </a:pPr>
            <a:r>
              <a:rPr lang="en-US" u="sng" dirty="0">
                <a:solidFill>
                  <a:srgbClr val="002060"/>
                </a:solidFill>
              </a:rPr>
              <a:t>FUTURE</a:t>
            </a:r>
            <a:r>
              <a:rPr lang="en-US" u="sng" dirty="0" smtClean="0">
                <a:solidFill>
                  <a:srgbClr val="002060"/>
                </a:solidFill>
              </a:rPr>
              <a:t>?</a:t>
            </a:r>
          </a:p>
          <a:p>
            <a:pPr algn="ctr">
              <a:defRPr/>
            </a:pPr>
            <a:endParaRPr lang="en-US" u="sng" dirty="0">
              <a:solidFill>
                <a:srgbClr val="002060"/>
              </a:solidFill>
            </a:endParaRPr>
          </a:p>
          <a:p>
            <a:pPr marL="457200" indent="-457200">
              <a:buFont typeface="Arial" panose="020B0604020202020204" pitchFamily="34" charset="0"/>
              <a:buChar char="•"/>
              <a:defRPr/>
            </a:pPr>
            <a:r>
              <a:rPr lang="en-US" sz="2400" dirty="0">
                <a:solidFill>
                  <a:srgbClr val="002060"/>
                </a:solidFill>
              </a:rPr>
              <a:t>Idea-based</a:t>
            </a:r>
          </a:p>
          <a:p>
            <a:pPr marL="457200" indent="-457200">
              <a:buFont typeface="Arial" panose="020B0604020202020204" pitchFamily="34" charset="0"/>
              <a:buChar char="•"/>
              <a:defRPr/>
            </a:pPr>
            <a:r>
              <a:rPr lang="en-US" sz="2400" dirty="0">
                <a:solidFill>
                  <a:srgbClr val="002060"/>
                </a:solidFill>
              </a:rPr>
              <a:t>Contextual</a:t>
            </a:r>
          </a:p>
          <a:p>
            <a:pPr marL="457200" indent="-457200">
              <a:buFont typeface="Arial" panose="020B0604020202020204" pitchFamily="34" charset="0"/>
              <a:buChar char="•"/>
              <a:defRPr/>
            </a:pPr>
            <a:r>
              <a:rPr lang="en-US" sz="2400" dirty="0">
                <a:solidFill>
                  <a:srgbClr val="002060"/>
                </a:solidFill>
              </a:rPr>
              <a:t>Life-centric &amp; Value-based</a:t>
            </a:r>
          </a:p>
          <a:p>
            <a:pPr marL="457200" indent="-457200">
              <a:buFont typeface="Arial" panose="020B0604020202020204" pitchFamily="34" charset="0"/>
              <a:buChar char="•"/>
              <a:defRPr/>
            </a:pPr>
            <a:r>
              <a:rPr lang="en-US" sz="2400" dirty="0">
                <a:solidFill>
                  <a:srgbClr val="002060"/>
                </a:solidFill>
              </a:rPr>
              <a:t>People &amp; </a:t>
            </a:r>
            <a:r>
              <a:rPr lang="en-US" sz="2400" dirty="0" smtClean="0">
                <a:solidFill>
                  <a:srgbClr val="002060"/>
                </a:solidFill>
              </a:rPr>
              <a:t>Person-centered</a:t>
            </a:r>
          </a:p>
          <a:p>
            <a:pPr marL="457200" indent="-457200">
              <a:buFont typeface="Arial" panose="020B0604020202020204" pitchFamily="34" charset="0"/>
              <a:buChar char="•"/>
              <a:defRPr/>
            </a:pPr>
            <a:r>
              <a:rPr lang="en-US" sz="2400" dirty="0" smtClean="0">
                <a:solidFill>
                  <a:srgbClr val="002060"/>
                </a:solidFill>
              </a:rPr>
              <a:t>Transparent values &amp; power lines</a:t>
            </a:r>
          </a:p>
          <a:p>
            <a:pPr marL="457200" indent="-457200">
              <a:buFont typeface="Arial" panose="020B0604020202020204" pitchFamily="34" charset="0"/>
              <a:buChar char="•"/>
              <a:defRPr/>
            </a:pPr>
            <a:r>
              <a:rPr lang="en-US" sz="2400" dirty="0" smtClean="0">
                <a:solidFill>
                  <a:srgbClr val="002060"/>
                </a:solidFill>
              </a:rPr>
              <a:t>Organic</a:t>
            </a:r>
            <a:endParaRPr lang="en-US" sz="2400" dirty="0">
              <a:solidFill>
                <a:srgbClr val="002060"/>
              </a:solidFill>
            </a:endParaRPr>
          </a:p>
          <a:p>
            <a:pPr marL="457200" indent="-457200">
              <a:buFont typeface="Arial" panose="020B0604020202020204" pitchFamily="34" charset="0"/>
              <a:buChar char="•"/>
              <a:defRPr/>
            </a:pPr>
            <a:r>
              <a:rPr lang="en-US" sz="2400" dirty="0" smtClean="0">
                <a:solidFill>
                  <a:srgbClr val="002060"/>
                </a:solidFill>
              </a:rPr>
              <a:t>Transdisciplinary &amp; intersectorial</a:t>
            </a:r>
            <a:endParaRPr lang="en-US" sz="2400" dirty="0">
              <a:solidFill>
                <a:srgbClr val="002060"/>
              </a:solidFill>
            </a:endParaRPr>
          </a:p>
          <a:p>
            <a:pPr marL="457200" indent="-457200">
              <a:buFont typeface="Arial" panose="020B0604020202020204" pitchFamily="34" charset="0"/>
              <a:buChar char="•"/>
              <a:defRPr/>
            </a:pPr>
            <a:r>
              <a:rPr lang="en-US" sz="2400" dirty="0">
                <a:solidFill>
                  <a:srgbClr val="002060"/>
                </a:solidFill>
              </a:rPr>
              <a:t>Synthetic &amp; Integrative thinking</a:t>
            </a:r>
          </a:p>
          <a:p>
            <a:pPr marL="457200" indent="-457200">
              <a:buFont typeface="Arial" panose="020B0604020202020204" pitchFamily="34" charset="0"/>
              <a:buChar char="•"/>
              <a:defRPr/>
            </a:pPr>
            <a:r>
              <a:rPr lang="en-US" sz="2400" dirty="0">
                <a:solidFill>
                  <a:srgbClr val="002060"/>
                </a:solidFill>
              </a:rPr>
              <a:t>Multi-paradigmatic</a:t>
            </a:r>
          </a:p>
          <a:p>
            <a:pPr marL="457200" indent="-457200">
              <a:buFont typeface="Arial" panose="020B0604020202020204" pitchFamily="34" charset="0"/>
              <a:buChar char="•"/>
              <a:defRPr/>
            </a:pPr>
            <a:r>
              <a:rPr lang="en-US" sz="2400" dirty="0">
                <a:solidFill>
                  <a:srgbClr val="002060"/>
                </a:solidFill>
              </a:rPr>
              <a:t>Personality &amp; </a:t>
            </a:r>
            <a:r>
              <a:rPr lang="en-US" sz="2400" dirty="0" smtClean="0">
                <a:solidFill>
                  <a:srgbClr val="002060"/>
                </a:solidFill>
              </a:rPr>
              <a:t>Individuality</a:t>
            </a:r>
          </a:p>
          <a:p>
            <a:pPr marL="457200" indent="-457200">
              <a:buFont typeface="Arial" panose="020B0604020202020204" pitchFamily="34" charset="0"/>
              <a:buChar char="•"/>
              <a:defRPr/>
            </a:pPr>
            <a:r>
              <a:rPr lang="en-US" sz="2400" dirty="0" smtClean="0">
                <a:solidFill>
                  <a:srgbClr val="002060"/>
                </a:solidFill>
              </a:rPr>
              <a:t>Empowering &amp; </a:t>
            </a:r>
            <a:r>
              <a:rPr lang="en-US" sz="2400" dirty="0" err="1" smtClean="0">
                <a:solidFill>
                  <a:srgbClr val="002060"/>
                </a:solidFill>
              </a:rPr>
              <a:t>responsabilising</a:t>
            </a:r>
            <a:endParaRPr lang="en-US" sz="2400" dirty="0">
              <a:solidFill>
                <a:srgbClr val="002060"/>
              </a:solidFill>
            </a:endParaRPr>
          </a:p>
        </p:txBody>
      </p:sp>
      <p:sp>
        <p:nvSpPr>
          <p:cNvPr id="77" name="TextBox 14"/>
          <p:cNvSpPr txBox="1"/>
          <p:nvPr/>
        </p:nvSpPr>
        <p:spPr>
          <a:xfrm>
            <a:off x="102031" y="691068"/>
            <a:ext cx="4163158" cy="5447645"/>
          </a:xfrm>
          <a:prstGeom prst="rect">
            <a:avLst/>
          </a:prstGeom>
          <a:noFill/>
        </p:spPr>
        <p:txBody>
          <a:bodyPr>
            <a:spAutoFit/>
          </a:bodyPr>
          <a:lstStyle/>
          <a:p>
            <a:pPr algn="ctr">
              <a:defRPr/>
            </a:pPr>
            <a:r>
              <a:rPr lang="en-US" u="sng" smtClean="0">
                <a:solidFill>
                  <a:srgbClr val="8A0000"/>
                </a:solidFill>
              </a:rPr>
              <a:t>PRESENT</a:t>
            </a:r>
          </a:p>
          <a:p>
            <a:pPr algn="ctr">
              <a:defRPr/>
            </a:pPr>
            <a:endParaRPr lang="en-US" u="sng">
              <a:solidFill>
                <a:srgbClr val="8A0000"/>
              </a:solidFill>
            </a:endParaRPr>
          </a:p>
          <a:p>
            <a:pPr marL="457200" indent="-457200">
              <a:buFont typeface="Arial" panose="020B0604020202020204" pitchFamily="34" charset="0"/>
              <a:buChar char="•"/>
              <a:defRPr/>
            </a:pPr>
            <a:r>
              <a:rPr lang="en-US" sz="2400">
                <a:solidFill>
                  <a:srgbClr val="8A0000"/>
                </a:solidFill>
              </a:rPr>
              <a:t>Information-based</a:t>
            </a:r>
          </a:p>
          <a:p>
            <a:pPr marL="457200" indent="-457200">
              <a:buFont typeface="Arial" panose="020B0604020202020204" pitchFamily="34" charset="0"/>
              <a:buChar char="•"/>
              <a:defRPr/>
            </a:pPr>
            <a:r>
              <a:rPr lang="en-US" sz="2400">
                <a:solidFill>
                  <a:srgbClr val="8A0000"/>
                </a:solidFill>
              </a:rPr>
              <a:t>Compartmentalized</a:t>
            </a:r>
          </a:p>
          <a:p>
            <a:pPr marL="457200" indent="-457200">
              <a:buFont typeface="Arial" panose="020B0604020202020204" pitchFamily="34" charset="0"/>
              <a:buChar char="•"/>
              <a:defRPr/>
            </a:pPr>
            <a:r>
              <a:rPr lang="en-US" sz="2400">
                <a:solidFill>
                  <a:srgbClr val="8A0000"/>
                </a:solidFill>
              </a:rPr>
              <a:t>Abstract &amp; Detached</a:t>
            </a:r>
          </a:p>
          <a:p>
            <a:pPr marL="457200" indent="-457200">
              <a:buFont typeface="Arial" panose="020B0604020202020204" pitchFamily="34" charset="0"/>
              <a:buChar char="•"/>
              <a:defRPr/>
            </a:pPr>
            <a:r>
              <a:rPr lang="en-US" sz="2400" smtClean="0">
                <a:solidFill>
                  <a:srgbClr val="8A0000"/>
                </a:solidFill>
              </a:rPr>
              <a:t>Subject-centered</a:t>
            </a:r>
          </a:p>
          <a:p>
            <a:pPr marL="457200" indent="-457200">
              <a:buFont typeface="Arial" panose="020B0604020202020204" pitchFamily="34" charset="0"/>
              <a:buChar char="•"/>
              <a:defRPr/>
            </a:pPr>
            <a:r>
              <a:rPr lang="en-US" sz="2400" smtClean="0">
                <a:solidFill>
                  <a:srgbClr val="8A0000"/>
                </a:solidFill>
              </a:rPr>
              <a:t>Implicit values &amp; power lines</a:t>
            </a:r>
            <a:endParaRPr lang="en-US" sz="2400">
              <a:solidFill>
                <a:srgbClr val="8A0000"/>
              </a:solidFill>
            </a:endParaRPr>
          </a:p>
          <a:p>
            <a:pPr marL="457200" indent="-457200">
              <a:buFont typeface="Arial" panose="020B0604020202020204" pitchFamily="34" charset="0"/>
              <a:buChar char="•"/>
              <a:defRPr/>
            </a:pPr>
            <a:r>
              <a:rPr lang="en-US" sz="2400">
                <a:solidFill>
                  <a:srgbClr val="8A0000"/>
                </a:solidFill>
              </a:rPr>
              <a:t>Mechanistic</a:t>
            </a:r>
          </a:p>
          <a:p>
            <a:pPr marL="457200" indent="-457200">
              <a:buFont typeface="Arial" panose="020B0604020202020204" pitchFamily="34" charset="0"/>
              <a:buChar char="•"/>
              <a:defRPr/>
            </a:pPr>
            <a:r>
              <a:rPr lang="en-US" sz="2400">
                <a:solidFill>
                  <a:srgbClr val="8A0000"/>
                </a:solidFill>
              </a:rPr>
              <a:t>Discipline-specific</a:t>
            </a:r>
          </a:p>
          <a:p>
            <a:pPr marL="457200" indent="-457200">
              <a:buFont typeface="Arial" panose="020B0604020202020204" pitchFamily="34" charset="0"/>
              <a:buChar char="•"/>
              <a:defRPr/>
            </a:pPr>
            <a:r>
              <a:rPr lang="en-US" sz="2400">
                <a:solidFill>
                  <a:srgbClr val="8A0000"/>
                </a:solidFill>
              </a:rPr>
              <a:t>Analytical thinking</a:t>
            </a:r>
          </a:p>
          <a:p>
            <a:pPr marL="457200" indent="-457200">
              <a:buFont typeface="Arial" panose="020B0604020202020204" pitchFamily="34" charset="0"/>
              <a:buChar char="•"/>
              <a:defRPr/>
            </a:pPr>
            <a:r>
              <a:rPr lang="en-US" sz="2400">
                <a:solidFill>
                  <a:srgbClr val="8A0000"/>
                </a:solidFill>
              </a:rPr>
              <a:t>Paradigm-specific</a:t>
            </a:r>
          </a:p>
          <a:p>
            <a:pPr marL="457200" indent="-457200">
              <a:buFont typeface="Arial" panose="020B0604020202020204" pitchFamily="34" charset="0"/>
              <a:buChar char="•"/>
              <a:defRPr/>
            </a:pPr>
            <a:r>
              <a:rPr lang="en-US" sz="2400">
                <a:solidFill>
                  <a:srgbClr val="8A0000"/>
                </a:solidFill>
              </a:rPr>
              <a:t>Professional </a:t>
            </a:r>
            <a:endParaRPr lang="en-US" sz="2400" smtClean="0">
              <a:solidFill>
                <a:srgbClr val="8A0000"/>
              </a:solidFill>
            </a:endParaRPr>
          </a:p>
          <a:p>
            <a:pPr marL="457200" indent="-457200">
              <a:buFont typeface="Arial" panose="020B0604020202020204" pitchFamily="34" charset="0"/>
              <a:buChar char="•"/>
              <a:defRPr/>
            </a:pPr>
            <a:r>
              <a:rPr lang="en-US" sz="2400" smtClean="0">
                <a:solidFill>
                  <a:srgbClr val="8A0000"/>
                </a:solidFill>
              </a:rPr>
              <a:t>High power differential</a:t>
            </a:r>
          </a:p>
          <a:p>
            <a:pPr marL="457200" indent="-457200">
              <a:buFont typeface="Arial" panose="020B0604020202020204" pitchFamily="34" charset="0"/>
              <a:buChar char="•"/>
              <a:defRPr/>
            </a:pPr>
            <a:endParaRPr lang="en-US" sz="2400">
              <a:solidFill>
                <a:srgbClr val="8A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phpThumb_generated_thumbnail[1].jpeg"/>
          <p:cNvPicPr>
            <a:picLocks noChangeAspect="1"/>
          </p:cNvPicPr>
          <p:nvPr/>
        </p:nvPicPr>
        <p:blipFill>
          <a:blip r:embed="rId2" cstate="print"/>
          <a:srcRect/>
          <a:stretch>
            <a:fillRect/>
          </a:stretch>
        </p:blipFill>
        <p:spPr bwMode="auto">
          <a:xfrm>
            <a:off x="609600" y="1295400"/>
            <a:ext cx="7924800" cy="3962400"/>
          </a:xfrm>
          <a:prstGeom prst="rect">
            <a:avLst/>
          </a:prstGeom>
          <a:noFill/>
          <a:ln w="9525">
            <a:noFill/>
            <a:miter lim="800000"/>
            <a:headEnd/>
            <a:tailEnd/>
          </a:ln>
        </p:spPr>
      </p:pic>
      <p:grpSp>
        <p:nvGrpSpPr>
          <p:cNvPr id="4" name="Group 3"/>
          <p:cNvGrpSpPr/>
          <p:nvPr/>
        </p:nvGrpSpPr>
        <p:grpSpPr>
          <a:xfrm>
            <a:off x="0" y="6096000"/>
            <a:ext cx="9144000" cy="685800"/>
            <a:chOff x="0" y="6172200"/>
            <a:chExt cx="9144000" cy="685800"/>
          </a:xfrm>
          <a:noFill/>
        </p:grpSpPr>
        <p:sp>
          <p:nvSpPr>
            <p:cNvPr id="5" name="Rectangle 4"/>
            <p:cNvSpPr/>
            <p:nvPr/>
          </p:nvSpPr>
          <p:spPr>
            <a:xfrm>
              <a:off x="0" y="6172200"/>
              <a:ext cx="9144000" cy="685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noFill/>
              </a:endParaRPr>
            </a:p>
          </p:txBody>
        </p:sp>
        <p:pic>
          <p:nvPicPr>
            <p:cNvPr id="6" name="Picture 5"/>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grpFill/>
            <a:ln w="9525">
              <a:noFill/>
              <a:miter lim="800000"/>
              <a:headEnd/>
              <a:tailEnd/>
            </a:ln>
          </p:spPr>
        </p:pic>
        <p:pic>
          <p:nvPicPr>
            <p:cNvPr id="7" name="Picture 6"/>
            <p:cNvPicPr>
              <a:picLocks noChangeAspect="1"/>
            </p:cNvPicPr>
            <p:nvPr/>
          </p:nvPicPr>
          <p:blipFill>
            <a:blip r:embed="rId4" cstate="print">
              <a:extLst>
                <a:ext uri="{28A0092B-C50C-407E-A947-70E740481C1C}"/>
              </a:extLst>
            </a:blip>
            <a:stretch>
              <a:fillRect/>
            </a:stretch>
          </p:blipFill>
          <p:spPr>
            <a:xfrm>
              <a:off x="152400" y="6217427"/>
              <a:ext cx="608030" cy="595345"/>
            </a:xfrm>
            <a:prstGeom prst="rect">
              <a:avLst/>
            </a:prstGeom>
            <a:grpFill/>
          </p:spPr>
        </p:pic>
        <p:sp>
          <p:nvSpPr>
            <p:cNvPr id="8" name="TextBox 7"/>
            <p:cNvSpPr txBox="1"/>
            <p:nvPr/>
          </p:nvSpPr>
          <p:spPr>
            <a:xfrm>
              <a:off x="760430" y="6320135"/>
              <a:ext cx="1525570" cy="461665"/>
            </a:xfrm>
            <a:prstGeom prst="rect">
              <a:avLst/>
            </a:prstGeom>
            <a:grp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latin typeface="+mn-lt"/>
                </a:rPr>
                <a:t>World Academy of Art and Science</a:t>
              </a:r>
              <a:endParaRPr lang="en-GB" sz="1200" b="1">
                <a:latin typeface="+mn-lt"/>
              </a:endParaRPr>
            </a:p>
          </p:txBody>
        </p:sp>
        <p:sp>
          <p:nvSpPr>
            <p:cNvPr id="9" name="TextBox 8"/>
            <p:cNvSpPr txBox="1"/>
            <p:nvPr/>
          </p:nvSpPr>
          <p:spPr>
            <a:xfrm>
              <a:off x="4113230" y="6172200"/>
              <a:ext cx="1144570" cy="646331"/>
            </a:xfrm>
            <a:prstGeom prst="rect">
              <a:avLst/>
            </a:prstGeom>
            <a:grp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latin typeface="+mn-lt"/>
                </a:rPr>
                <a:t>World University Consortium</a:t>
              </a:r>
              <a:endParaRPr lang="en-GB" sz="1200" b="1">
                <a:latin typeface="+mn-lt"/>
              </a:endParaRPr>
            </a:p>
          </p:txBody>
        </p:sp>
        <p:pic>
          <p:nvPicPr>
            <p:cNvPr id="10" name="Picture 9"/>
            <p:cNvPicPr>
              <a:picLocks noChangeAspect="1"/>
            </p:cNvPicPr>
            <p:nvPr/>
          </p:nvPicPr>
          <p:blipFill>
            <a:blip r:embed="rId5" cstate="print">
              <a:extLst>
                <a:ext uri="{28A0092B-C50C-407E-A947-70E740481C1C}"/>
              </a:extLst>
            </a:blip>
            <a:stretch>
              <a:fillRect/>
            </a:stretch>
          </p:blipFill>
          <p:spPr>
            <a:xfrm>
              <a:off x="3275031" y="6229047"/>
              <a:ext cx="582701" cy="601200"/>
            </a:xfrm>
            <a:prstGeom prst="rect">
              <a:avLst/>
            </a:prstGeom>
            <a:grpFill/>
          </p:spPr>
        </p:pic>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Placeholder 2"/>
          <p:cNvSpPr>
            <a:spLocks noGrp="1"/>
          </p:cNvSpPr>
          <p:nvPr>
            <p:ph type="body" idx="1"/>
          </p:nvPr>
        </p:nvSpPr>
        <p:spPr>
          <a:xfrm>
            <a:off x="304800" y="381000"/>
            <a:ext cx="8534400" cy="5181600"/>
          </a:xfrm>
        </p:spPr>
        <p:txBody>
          <a:bodyPr/>
          <a:lstStyle/>
          <a:p>
            <a:pPr eaLnBrk="1" hangingPunct="1"/>
            <a:r>
              <a:rPr lang="en-US" sz="2400" smtClean="0"/>
              <a:t>The recently founded World University Consortium (WUC ) aims to create a process of knowledge creation and sharing  through an interactive international network open to all the stakeholders, to benefit global society, to enhance diversity, to share ideas and expertise, and to learn international best practices from each other, with a commitment to shared values grounded on equal rights and opportunities, freedom,  creativity and  excellence in research, scholarship and sustainable education.</a:t>
            </a:r>
            <a:endParaRPr lang="it-IT" sz="2400" smtClean="0"/>
          </a:p>
          <a:p>
            <a:pPr eaLnBrk="1" hangingPunct="1"/>
            <a:endParaRPr lang="en-US" sz="1400" smtClean="0"/>
          </a:p>
          <a:p>
            <a:pPr eaLnBrk="1" hangingPunct="1"/>
            <a:r>
              <a:rPr lang="en-US" sz="2400" smtClean="0"/>
              <a:t>WUC aims to  address cultural, environmental, social issues of common interest to world communities  by </a:t>
            </a:r>
            <a:r>
              <a:rPr lang="en-US" sz="2400" b="1" smtClean="0"/>
              <a:t>promoting  partnerships between universities, local governments, business communities and the non-profit sector</a:t>
            </a:r>
            <a:r>
              <a:rPr lang="en-US" sz="2400" smtClean="0"/>
              <a:t>.</a:t>
            </a:r>
            <a:endParaRPr lang="en-US" altLang="it-IT" sz="3600" smtClean="0">
              <a:latin typeface="Arial" charset="0"/>
              <a:cs typeface="Arial" charset="0"/>
            </a:endParaRPr>
          </a:p>
        </p:txBody>
      </p:sp>
      <p:grpSp>
        <p:nvGrpSpPr>
          <p:cNvPr id="27650"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7652"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7653"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27656"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Placeholder 2"/>
          <p:cNvSpPr>
            <a:spLocks noGrp="1"/>
          </p:cNvSpPr>
          <p:nvPr>
            <p:ph type="body" idx="1"/>
          </p:nvPr>
        </p:nvSpPr>
        <p:spPr>
          <a:xfrm>
            <a:off x="457200" y="762000"/>
            <a:ext cx="8305800" cy="5334000"/>
          </a:xfrm>
        </p:spPr>
        <p:txBody>
          <a:bodyPr/>
          <a:lstStyle/>
          <a:p>
            <a:pPr>
              <a:lnSpc>
                <a:spcPct val="80000"/>
              </a:lnSpc>
            </a:pPr>
            <a:r>
              <a:rPr lang="en-US" sz="2100" b="1" smtClean="0"/>
              <a:t>The World University Consortium’s  main objectives</a:t>
            </a:r>
          </a:p>
          <a:p>
            <a:pPr>
              <a:lnSpc>
                <a:spcPct val="80000"/>
              </a:lnSpc>
            </a:pPr>
            <a:endParaRPr lang="en-US" sz="2100" b="1" smtClean="0"/>
          </a:p>
          <a:p>
            <a:pPr>
              <a:lnSpc>
                <a:spcPct val="80000"/>
              </a:lnSpc>
              <a:buFont typeface="Wingdings 2" pitchFamily="18" charset="2"/>
              <a:buChar char=""/>
            </a:pPr>
            <a:r>
              <a:rPr lang="en-US" sz="1700" b="1" i="1" smtClean="0"/>
              <a:t>Global Forum</a:t>
            </a:r>
            <a:r>
              <a:rPr lang="en-US" sz="1700" smtClean="0"/>
              <a:t>: where all stakeholders can interact and create networks and partnerships</a:t>
            </a:r>
          </a:p>
          <a:p>
            <a:pPr>
              <a:lnSpc>
                <a:spcPct val="80000"/>
              </a:lnSpc>
              <a:buFont typeface="Wingdings 2" pitchFamily="18" charset="2"/>
              <a:buChar char=""/>
            </a:pPr>
            <a:endParaRPr lang="en-US" sz="1700" smtClean="0"/>
          </a:p>
          <a:p>
            <a:pPr>
              <a:lnSpc>
                <a:spcPct val="80000"/>
              </a:lnSpc>
              <a:buFont typeface="Wingdings 2" pitchFamily="18" charset="2"/>
              <a:buChar char=""/>
            </a:pPr>
            <a:r>
              <a:rPr lang="en-US" sz="1700" b="1" i="1" smtClean="0"/>
              <a:t>Person-centered</a:t>
            </a:r>
            <a:r>
              <a:rPr lang="en-US" sz="1700" smtClean="0"/>
              <a:t>: emphasize self-guided learning, critical and original thinking, learning to learn, trans-disciplinary perspectives, learning by teaching and sharing, and experiential learning.</a:t>
            </a:r>
          </a:p>
          <a:p>
            <a:pPr>
              <a:lnSpc>
                <a:spcPct val="80000"/>
              </a:lnSpc>
              <a:buFont typeface="Wingdings 2" pitchFamily="18" charset="2"/>
              <a:buChar char=""/>
            </a:pPr>
            <a:endParaRPr lang="en-US" sz="1700" smtClean="0"/>
          </a:p>
          <a:p>
            <a:pPr>
              <a:lnSpc>
                <a:spcPct val="80000"/>
              </a:lnSpc>
              <a:buFont typeface="Wingdings 2" pitchFamily="18" charset="2"/>
              <a:buChar char=""/>
            </a:pPr>
            <a:r>
              <a:rPr lang="en-US" sz="1700" b="1" i="1" smtClean="0"/>
              <a:t>Best-practices</a:t>
            </a:r>
            <a:r>
              <a:rPr lang="en-US" sz="1700" smtClean="0"/>
              <a:t>: develop effective global models and strategies to improve accessibility, affordability, quality, innovation and relevance in higher education</a:t>
            </a:r>
          </a:p>
          <a:p>
            <a:pPr>
              <a:lnSpc>
                <a:spcPct val="80000"/>
              </a:lnSpc>
              <a:buFont typeface="Wingdings 2" pitchFamily="18" charset="2"/>
              <a:buChar char=""/>
            </a:pPr>
            <a:endParaRPr lang="en-US" sz="1700" smtClean="0"/>
          </a:p>
          <a:p>
            <a:pPr>
              <a:lnSpc>
                <a:spcPct val="80000"/>
              </a:lnSpc>
              <a:buFont typeface="Wingdings 2" pitchFamily="18" charset="2"/>
              <a:buChar char=""/>
            </a:pPr>
            <a:r>
              <a:rPr lang="en-US" sz="1700" b="1" i="1" smtClean="0"/>
              <a:t>Hybrid Systems</a:t>
            </a:r>
            <a:r>
              <a:rPr lang="en-US" sz="1700" smtClean="0"/>
              <a:t>: new models designed to facilitate learning through teacher-student and student-student interaction.</a:t>
            </a:r>
          </a:p>
          <a:p>
            <a:pPr>
              <a:lnSpc>
                <a:spcPct val="80000"/>
              </a:lnSpc>
            </a:pPr>
            <a:endParaRPr lang="en-US" sz="1700" smtClean="0"/>
          </a:p>
          <a:p>
            <a:pPr>
              <a:lnSpc>
                <a:spcPct val="80000"/>
              </a:lnSpc>
              <a:buFont typeface="Wingdings 2" pitchFamily="18" charset="2"/>
              <a:buChar char=""/>
            </a:pPr>
            <a:r>
              <a:rPr lang="en-US" sz="1700" b="1" i="1" smtClean="0"/>
              <a:t>Value-based</a:t>
            </a:r>
            <a:r>
              <a:rPr lang="en-US" sz="1700" smtClean="0"/>
              <a:t>: </a:t>
            </a:r>
            <a:r>
              <a:rPr lang="en-US" sz="1700" err="1" smtClean="0"/>
              <a:t>transcultural</a:t>
            </a:r>
            <a:r>
              <a:rPr lang="en-US" sz="1700" smtClean="0"/>
              <a:t> and culture-specific methods and content reflecting universal values</a:t>
            </a:r>
          </a:p>
          <a:p>
            <a:pPr>
              <a:lnSpc>
                <a:spcPct val="80000"/>
              </a:lnSpc>
              <a:buFont typeface="Wingdings 2" pitchFamily="18" charset="2"/>
              <a:buChar char=""/>
            </a:pPr>
            <a:endParaRPr lang="en-GB" sz="1700" smtClean="0"/>
          </a:p>
          <a:p>
            <a:pPr>
              <a:lnSpc>
                <a:spcPct val="80000"/>
              </a:lnSpc>
              <a:buFont typeface="Wingdings 2" pitchFamily="18" charset="2"/>
              <a:buChar char=""/>
            </a:pPr>
            <a:r>
              <a:rPr lang="en-US" sz="1700" b="1" i="1" smtClean="0"/>
              <a:t>Open Learning Systems</a:t>
            </a:r>
            <a:r>
              <a:rPr lang="en-US" sz="1700" smtClean="0"/>
              <a:t>: innovative systems and models to extend the reach of quality higher education to people of all age groups globally.</a:t>
            </a:r>
          </a:p>
          <a:p>
            <a:pPr>
              <a:lnSpc>
                <a:spcPct val="80000"/>
              </a:lnSpc>
              <a:buFont typeface="Wingdings 2" pitchFamily="18" charset="2"/>
              <a:buChar char=""/>
            </a:pPr>
            <a:endParaRPr lang="en-GB" sz="1700" smtClean="0"/>
          </a:p>
          <a:p>
            <a:pPr>
              <a:lnSpc>
                <a:spcPct val="80000"/>
              </a:lnSpc>
              <a:buFont typeface="Wingdings 2" pitchFamily="18" charset="2"/>
              <a:buChar char=""/>
            </a:pPr>
            <a:r>
              <a:rPr lang="en-US" sz="1700" b="1" i="1" smtClean="0"/>
              <a:t>New Metrics</a:t>
            </a:r>
            <a:r>
              <a:rPr lang="en-US" sz="1700" smtClean="0"/>
              <a:t>: R&amp;D on advanced instruments for evaluation of educational processes.</a:t>
            </a:r>
            <a:endParaRPr lang="en-US" altLang="it-IT" sz="1400" smtClean="0">
              <a:latin typeface="Arial" charset="0"/>
              <a:cs typeface="Arial" charset="0"/>
            </a:endParaRPr>
          </a:p>
        </p:txBody>
      </p:sp>
      <p:grpSp>
        <p:nvGrpSpPr>
          <p:cNvPr id="29698"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9700"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9701"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29704"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2"/>
          <p:cNvSpPr>
            <a:spLocks noGrp="1"/>
          </p:cNvSpPr>
          <p:nvPr>
            <p:ph type="body" idx="1"/>
          </p:nvPr>
        </p:nvSpPr>
        <p:spPr>
          <a:xfrm>
            <a:off x="457200" y="685800"/>
            <a:ext cx="8305800" cy="5410200"/>
          </a:xfrm>
        </p:spPr>
        <p:txBody>
          <a:bodyPr/>
          <a:lstStyle/>
          <a:p>
            <a:pPr eaLnBrk="1" hangingPunct="1">
              <a:lnSpc>
                <a:spcPct val="90000"/>
              </a:lnSpc>
            </a:pPr>
            <a:r>
              <a:rPr lang="en-US" sz="2400" b="1" smtClean="0"/>
              <a:t>WUC will promote: </a:t>
            </a:r>
          </a:p>
          <a:p>
            <a:pPr eaLnBrk="1" hangingPunct="1">
              <a:lnSpc>
                <a:spcPct val="90000"/>
              </a:lnSpc>
            </a:pPr>
            <a:endParaRPr lang="it-IT" sz="1000" smtClean="0"/>
          </a:p>
          <a:p>
            <a:pPr eaLnBrk="1" hangingPunct="1">
              <a:lnSpc>
                <a:spcPct val="90000"/>
              </a:lnSpc>
              <a:buFont typeface="Arial" charset="0"/>
              <a:buChar char="•"/>
            </a:pPr>
            <a:r>
              <a:rPr lang="en-US" sz="2400" b="1" smtClean="0"/>
              <a:t>Synergy among all the stakeholders</a:t>
            </a:r>
            <a:endParaRPr lang="it-IT" sz="2400" smtClean="0"/>
          </a:p>
          <a:p>
            <a:pPr eaLnBrk="1" hangingPunct="1">
              <a:lnSpc>
                <a:spcPct val="90000"/>
              </a:lnSpc>
              <a:buFont typeface="Arial" charset="0"/>
              <a:buChar char="•"/>
            </a:pPr>
            <a:r>
              <a:rPr lang="en-US" sz="2400" b="1" smtClean="0"/>
              <a:t>Capacity Building </a:t>
            </a:r>
            <a:endParaRPr lang="it-IT" sz="2400" smtClean="0"/>
          </a:p>
          <a:p>
            <a:pPr eaLnBrk="1" hangingPunct="1">
              <a:lnSpc>
                <a:spcPct val="90000"/>
              </a:lnSpc>
              <a:buFont typeface="Arial" charset="0"/>
              <a:buChar char="•"/>
            </a:pPr>
            <a:r>
              <a:rPr lang="en-US" sz="2400" b="1" smtClean="0"/>
              <a:t>Protecting differences</a:t>
            </a:r>
            <a:endParaRPr lang="it-IT" sz="2400" smtClean="0"/>
          </a:p>
          <a:p>
            <a:pPr eaLnBrk="1" hangingPunct="1">
              <a:lnSpc>
                <a:spcPct val="90000"/>
              </a:lnSpc>
              <a:buFont typeface="Arial" charset="0"/>
              <a:buChar char="•"/>
            </a:pPr>
            <a:r>
              <a:rPr lang="en-US" sz="2400" b="1" smtClean="0"/>
              <a:t>Person centered approaches</a:t>
            </a:r>
            <a:endParaRPr lang="it-IT" sz="2400" smtClean="0"/>
          </a:p>
          <a:p>
            <a:pPr eaLnBrk="1" hangingPunct="1">
              <a:lnSpc>
                <a:spcPct val="90000"/>
              </a:lnSpc>
              <a:buFont typeface="Arial" charset="0"/>
              <a:buChar char="•"/>
            </a:pPr>
            <a:r>
              <a:rPr lang="en-US" sz="2400" b="1" smtClean="0"/>
              <a:t>Student centered approaches</a:t>
            </a:r>
            <a:endParaRPr lang="it-IT" sz="2400" smtClean="0"/>
          </a:p>
          <a:p>
            <a:pPr eaLnBrk="1" hangingPunct="1">
              <a:lnSpc>
                <a:spcPct val="90000"/>
              </a:lnSpc>
              <a:buFont typeface="Arial" charset="0"/>
              <a:buChar char="•"/>
            </a:pPr>
            <a:r>
              <a:rPr lang="en-US" sz="2400" b="1" smtClean="0"/>
              <a:t>Community centered approaches</a:t>
            </a:r>
            <a:endParaRPr lang="it-IT" sz="2400" smtClean="0"/>
          </a:p>
          <a:p>
            <a:pPr eaLnBrk="1" hangingPunct="1">
              <a:lnSpc>
                <a:spcPct val="90000"/>
              </a:lnSpc>
              <a:buFont typeface="Arial" charset="0"/>
              <a:buChar char="•"/>
            </a:pPr>
            <a:r>
              <a:rPr lang="en-US" sz="2400" b="1" smtClean="0"/>
              <a:t>People centered approaches</a:t>
            </a:r>
            <a:endParaRPr lang="it-IT" sz="2400" smtClean="0"/>
          </a:p>
          <a:p>
            <a:pPr eaLnBrk="1" hangingPunct="1">
              <a:lnSpc>
                <a:spcPct val="90000"/>
              </a:lnSpc>
              <a:buFont typeface="Arial" charset="0"/>
              <a:buChar char="•"/>
            </a:pPr>
            <a:r>
              <a:rPr lang="en-US" sz="2400" b="1" smtClean="0"/>
              <a:t>Protect and promote human rights </a:t>
            </a:r>
            <a:endParaRPr lang="it-IT" sz="2400" smtClean="0"/>
          </a:p>
          <a:p>
            <a:pPr eaLnBrk="1" hangingPunct="1">
              <a:lnSpc>
                <a:spcPct val="90000"/>
              </a:lnSpc>
              <a:buFont typeface="Arial" charset="0"/>
              <a:buChar char="•"/>
            </a:pPr>
            <a:r>
              <a:rPr lang="en-US" sz="2400" b="1" smtClean="0"/>
              <a:t>Intercultural emphatic  understanding  and respect</a:t>
            </a:r>
            <a:endParaRPr lang="it-IT" sz="2400" smtClean="0"/>
          </a:p>
          <a:p>
            <a:pPr eaLnBrk="1" hangingPunct="1">
              <a:lnSpc>
                <a:spcPct val="90000"/>
              </a:lnSpc>
              <a:buFont typeface="Arial" charset="0"/>
              <a:buChar char="•"/>
            </a:pPr>
            <a:r>
              <a:rPr lang="en-US" sz="2400" b="1" smtClean="0"/>
              <a:t>Socially and environmental sustainable interventions</a:t>
            </a:r>
            <a:endParaRPr lang="it-IT" sz="2400" smtClean="0"/>
          </a:p>
          <a:p>
            <a:pPr eaLnBrk="1" hangingPunct="1">
              <a:lnSpc>
                <a:spcPct val="90000"/>
              </a:lnSpc>
              <a:buFont typeface="Arial" charset="0"/>
              <a:buChar char="•"/>
            </a:pPr>
            <a:r>
              <a:rPr lang="en-US" sz="2400" b="1" smtClean="0"/>
              <a:t>Collaboration with the UN and its agencies, Academies of Science and other organizations with similar values and aims</a:t>
            </a:r>
            <a:endParaRPr lang="en-US" altLang="it-IT" sz="2400" smtClean="0">
              <a:latin typeface="Arial" charset="0"/>
              <a:cs typeface="Arial" charset="0"/>
            </a:endParaRPr>
          </a:p>
        </p:txBody>
      </p:sp>
      <p:grpSp>
        <p:nvGrpSpPr>
          <p:cNvPr id="34818"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4820"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4821"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4824"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2"/>
          <p:cNvSpPr>
            <a:spLocks noGrp="1"/>
          </p:cNvSpPr>
          <p:nvPr>
            <p:ph type="body" idx="1"/>
          </p:nvPr>
        </p:nvSpPr>
        <p:spPr>
          <a:xfrm>
            <a:off x="457200" y="228600"/>
            <a:ext cx="8305800" cy="6019800"/>
          </a:xfrm>
        </p:spPr>
        <p:txBody>
          <a:bodyPr/>
          <a:lstStyle/>
          <a:p>
            <a:pPr eaLnBrk="1" hangingPunct="1">
              <a:lnSpc>
                <a:spcPct val="90000"/>
              </a:lnSpc>
            </a:pPr>
            <a:r>
              <a:rPr lang="en-US" sz="2400" b="1" smtClean="0"/>
              <a:t>WUC  could facilitate the process of creation  with all the  interested partners of  some </a:t>
            </a:r>
            <a:r>
              <a:rPr lang="en-US" sz="2400" b="1" smtClean="0">
                <a:solidFill>
                  <a:srgbClr val="FFFF00"/>
                </a:solidFill>
              </a:rPr>
              <a:t>Pilot projects:</a:t>
            </a:r>
          </a:p>
          <a:p>
            <a:pPr eaLnBrk="1" hangingPunct="1">
              <a:lnSpc>
                <a:spcPct val="90000"/>
              </a:lnSpc>
            </a:pPr>
            <a:endParaRPr lang="en-US" sz="1200" b="1" smtClean="0">
              <a:solidFill>
                <a:srgbClr val="FFFF00"/>
              </a:solidFill>
            </a:endParaRPr>
          </a:p>
          <a:p>
            <a:pPr eaLnBrk="1" hangingPunct="1">
              <a:lnSpc>
                <a:spcPct val="90000"/>
              </a:lnSpc>
            </a:pPr>
            <a:r>
              <a:rPr lang="en-US" sz="2400" b="1" smtClean="0"/>
              <a:t>Create an open access interactive </a:t>
            </a:r>
            <a:r>
              <a:rPr lang="en-US" sz="2400" b="1" smtClean="0">
                <a:solidFill>
                  <a:srgbClr val="FFFF00"/>
                </a:solidFill>
              </a:rPr>
              <a:t>Data base of best practices </a:t>
            </a:r>
            <a:r>
              <a:rPr lang="en-US" sz="2400" b="1" smtClean="0"/>
              <a:t>(would include the learning teaching scientific evidence and work in progress all the existing projects of WAAS, WUC and its partners).</a:t>
            </a:r>
          </a:p>
          <a:p>
            <a:pPr eaLnBrk="1" hangingPunct="1">
              <a:lnSpc>
                <a:spcPct val="90000"/>
              </a:lnSpc>
            </a:pPr>
            <a:r>
              <a:rPr lang="en-US" sz="2400" b="1" smtClean="0"/>
              <a:t>Launch some </a:t>
            </a:r>
            <a:r>
              <a:rPr lang="en-US" sz="2400" b="1" smtClean="0">
                <a:solidFill>
                  <a:srgbClr val="FFFF00"/>
                </a:solidFill>
              </a:rPr>
              <a:t>worldwide person and people centered  action researches</a:t>
            </a:r>
            <a:r>
              <a:rPr lang="en-US" sz="2400" b="1" smtClean="0"/>
              <a:t> using Google survey  empowering all the stakeholders to express honest feedback of the </a:t>
            </a:r>
            <a:r>
              <a:rPr lang="en-US" sz="2400" b="1" smtClean="0">
                <a:solidFill>
                  <a:srgbClr val="FFFF00"/>
                </a:solidFill>
              </a:rPr>
              <a:t>existing positive and negative aspects of education</a:t>
            </a:r>
            <a:r>
              <a:rPr lang="en-US" sz="2400" b="1" smtClean="0"/>
              <a:t> as they experience it and their  </a:t>
            </a:r>
            <a:r>
              <a:rPr lang="en-US" sz="2400" b="1" smtClean="0">
                <a:solidFill>
                  <a:srgbClr val="FFFF00"/>
                </a:solidFill>
              </a:rPr>
              <a:t>suggestions to improve  education at all levels </a:t>
            </a:r>
          </a:p>
          <a:p>
            <a:pPr eaLnBrk="1" hangingPunct="1">
              <a:lnSpc>
                <a:spcPct val="90000"/>
              </a:lnSpc>
            </a:pPr>
            <a:r>
              <a:rPr lang="en-US" sz="2400" b="1" smtClean="0"/>
              <a:t>Involve as many stakeholders as possible:</a:t>
            </a:r>
          </a:p>
          <a:p>
            <a:pPr eaLnBrk="1" hangingPunct="1">
              <a:lnSpc>
                <a:spcPct val="90000"/>
              </a:lnSpc>
            </a:pPr>
            <a:r>
              <a:rPr lang="en-US" sz="2400" b="1" smtClean="0"/>
              <a:t>Student Unions and associations, Alma Mater associations</a:t>
            </a:r>
          </a:p>
          <a:p>
            <a:pPr eaLnBrk="1" hangingPunct="1">
              <a:lnSpc>
                <a:spcPct val="90000"/>
              </a:lnSpc>
            </a:pPr>
            <a:r>
              <a:rPr lang="en-US" sz="2400" b="1" smtClean="0"/>
              <a:t>Teachers and professors and schools and University associations</a:t>
            </a:r>
          </a:p>
          <a:p>
            <a:pPr eaLnBrk="1" hangingPunct="1">
              <a:lnSpc>
                <a:spcPct val="90000"/>
              </a:lnSpc>
            </a:pPr>
            <a:r>
              <a:rPr lang="en-US" sz="2400" b="1" smtClean="0"/>
              <a:t>Employers associations, opinion makers and experts, Doha rounds,  UNESCO etc.</a:t>
            </a:r>
            <a:endParaRPr lang="it-IT" sz="2400" smtClean="0"/>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4820"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4821"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4824"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2"/>
          <p:cNvSpPr>
            <a:spLocks noGrp="1"/>
          </p:cNvSpPr>
          <p:nvPr>
            <p:ph type="body" idx="1"/>
          </p:nvPr>
        </p:nvSpPr>
        <p:spPr>
          <a:xfrm>
            <a:off x="457200" y="1295400"/>
            <a:ext cx="8305800" cy="4038600"/>
          </a:xfrm>
        </p:spPr>
        <p:txBody>
          <a:bodyPr/>
          <a:lstStyle/>
          <a:p>
            <a:pPr eaLnBrk="1" hangingPunct="1">
              <a:lnSpc>
                <a:spcPct val="90000"/>
              </a:lnSpc>
            </a:pPr>
            <a:r>
              <a:rPr lang="en-US" sz="2400" b="1" smtClean="0">
                <a:solidFill>
                  <a:srgbClr val="FFFF00"/>
                </a:solidFill>
              </a:rPr>
              <a:t>Transparency  International  Pilot Project - TIPP</a:t>
            </a:r>
          </a:p>
          <a:p>
            <a:pPr eaLnBrk="1" hangingPunct="1">
              <a:lnSpc>
                <a:spcPct val="90000"/>
              </a:lnSpc>
            </a:pPr>
            <a:r>
              <a:rPr lang="en-US" sz="2400" b="1" smtClean="0">
                <a:solidFill>
                  <a:srgbClr val="FFFF00"/>
                </a:solidFill>
              </a:rPr>
              <a:t>Making  explicit the implicit values and power differential:</a:t>
            </a:r>
          </a:p>
          <a:p>
            <a:pPr eaLnBrk="1" hangingPunct="1">
              <a:lnSpc>
                <a:spcPct val="90000"/>
              </a:lnSpc>
            </a:pPr>
            <a:endParaRPr lang="en-US" sz="1200" b="1" smtClean="0">
              <a:solidFill>
                <a:srgbClr val="FFFF00"/>
              </a:solidFill>
            </a:endParaRPr>
          </a:p>
          <a:p>
            <a:pPr eaLnBrk="1" hangingPunct="1">
              <a:lnSpc>
                <a:spcPct val="90000"/>
              </a:lnSpc>
            </a:pPr>
            <a:r>
              <a:rPr lang="en-US" sz="2400" b="1" smtClean="0"/>
              <a:t>Create some  case studies and also create a kit on line where any interested person could make explicit the implicit the values and power  aspects of anything is interesting them </a:t>
            </a: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4820"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4821"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4824"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2"/>
          <p:cNvSpPr>
            <a:spLocks noGrp="1"/>
          </p:cNvSpPr>
          <p:nvPr>
            <p:ph type="body" idx="1"/>
          </p:nvPr>
        </p:nvSpPr>
        <p:spPr>
          <a:xfrm>
            <a:off x="457200" y="304800"/>
            <a:ext cx="8305800" cy="5715000"/>
          </a:xfrm>
          <a:solidFill>
            <a:schemeClr val="accent2"/>
          </a:solidFill>
        </p:spPr>
        <p:txBody>
          <a:bodyPr/>
          <a:lstStyle/>
          <a:p>
            <a:pPr eaLnBrk="1" hangingPunct="1">
              <a:lnSpc>
                <a:spcPct val="90000"/>
              </a:lnSpc>
            </a:pPr>
            <a:r>
              <a:rPr lang="en-US" altLang="it-IT" sz="2800" dirty="0" smtClean="0">
                <a:solidFill>
                  <a:srgbClr val="FFFF00"/>
                </a:solidFill>
              </a:rPr>
              <a:t>A Compass for the Effective Facilitator of Learning Project </a:t>
            </a:r>
          </a:p>
          <a:p>
            <a:pPr eaLnBrk="1" hangingPunct="1">
              <a:lnSpc>
                <a:spcPct val="90000"/>
              </a:lnSpc>
            </a:pPr>
            <a:endParaRPr lang="en-US" altLang="it-IT" sz="3600" dirty="0" smtClean="0"/>
          </a:p>
          <a:p>
            <a:pPr eaLnBrk="1" hangingPunct="1">
              <a:lnSpc>
                <a:spcPct val="90000"/>
              </a:lnSpc>
            </a:pPr>
            <a:r>
              <a:rPr lang="en-US" altLang="it-IT" sz="3600" dirty="0" smtClean="0"/>
              <a:t>                                  </a:t>
            </a:r>
          </a:p>
          <a:p>
            <a:pPr eaLnBrk="1" hangingPunct="1">
              <a:lnSpc>
                <a:spcPct val="90000"/>
              </a:lnSpc>
            </a:pPr>
            <a:endParaRPr lang="en-US" altLang="it-IT" sz="3600" dirty="0" smtClean="0"/>
          </a:p>
          <a:p>
            <a:pPr eaLnBrk="1" hangingPunct="1">
              <a:lnSpc>
                <a:spcPct val="90000"/>
              </a:lnSpc>
            </a:pPr>
            <a:r>
              <a:rPr lang="en-US" altLang="it-IT" sz="3200" dirty="0" smtClean="0"/>
              <a:t>In order to effectively facilitate the  process of learning of our students we need to be aware on how sometime schools and teachers could - not intentionally – </a:t>
            </a:r>
          </a:p>
          <a:p>
            <a:pPr eaLnBrk="1" hangingPunct="1">
              <a:lnSpc>
                <a:spcPct val="90000"/>
              </a:lnSpc>
            </a:pPr>
            <a:r>
              <a:rPr lang="en-US" altLang="it-IT" sz="3200" dirty="0" smtClean="0"/>
              <a:t>be part of the </a:t>
            </a:r>
            <a:r>
              <a:rPr lang="en-US" altLang="it-IT" sz="3200" dirty="0" smtClean="0">
                <a:solidFill>
                  <a:srgbClr val="FF0000"/>
                </a:solidFill>
              </a:rPr>
              <a:t>problem </a:t>
            </a:r>
            <a:r>
              <a:rPr lang="en-US" altLang="it-IT" sz="3200" dirty="0" smtClean="0"/>
              <a:t>instead</a:t>
            </a:r>
            <a:r>
              <a:rPr lang="en-US" altLang="it-IT" sz="3200" dirty="0" smtClean="0">
                <a:solidFill>
                  <a:schemeClr val="accent2"/>
                </a:solidFill>
              </a:rPr>
              <a:t> </a:t>
            </a:r>
            <a:r>
              <a:rPr lang="en-US" altLang="it-IT" sz="3200" dirty="0" smtClean="0"/>
              <a:t>of the </a:t>
            </a:r>
            <a:r>
              <a:rPr lang="en-US" altLang="it-IT" sz="3200" dirty="0" smtClean="0">
                <a:solidFill>
                  <a:srgbClr val="FFFF00"/>
                </a:solidFill>
              </a:rPr>
              <a:t>solution</a:t>
            </a:r>
            <a:endParaRPr lang="en-US" altLang="it-IT" sz="2400" dirty="0" smtClean="0">
              <a:solidFill>
                <a:srgbClr val="FFFF00"/>
              </a:solidFill>
            </a:endParaRPr>
          </a:p>
          <a:p>
            <a:pPr eaLnBrk="1" hangingPunct="1">
              <a:lnSpc>
                <a:spcPct val="90000"/>
              </a:lnSpc>
            </a:pPr>
            <a:endParaRPr lang="en-US" sz="2400" b="1" dirty="0" smtClean="0"/>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4820"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4821"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4824"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pic>
        <p:nvPicPr>
          <p:cNvPr id="10" name="Picture 46" descr="300px-CompassRose16"/>
          <p:cNvPicPr>
            <a:picLocks noChangeAspect="1" noChangeArrowheads="1"/>
          </p:cNvPicPr>
          <p:nvPr/>
        </p:nvPicPr>
        <p:blipFill>
          <a:blip r:embed="rId6" cstate="print"/>
          <a:srcRect/>
          <a:stretch>
            <a:fillRect/>
          </a:stretch>
        </p:blipFill>
        <p:spPr bwMode="auto">
          <a:xfrm>
            <a:off x="3733800" y="1295401"/>
            <a:ext cx="1143000" cy="1142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Text Box 9"/>
          <p:cNvSpPr txBox="1">
            <a:spLocks noChangeArrowheads="1"/>
          </p:cNvSpPr>
          <p:nvPr/>
        </p:nvSpPr>
        <p:spPr bwMode="auto">
          <a:xfrm>
            <a:off x="240324" y="351692"/>
            <a:ext cx="8673612" cy="6263253"/>
          </a:xfrm>
          <a:prstGeom prst="rect">
            <a:avLst/>
          </a:prstGeom>
          <a:noFill/>
          <a:ln w="9525">
            <a:noFill/>
            <a:miter lim="800000"/>
            <a:headEnd/>
            <a:tailEnd/>
          </a:ln>
        </p:spPr>
        <p:txBody>
          <a:bodyPr wrap="square">
            <a:spAutoFit/>
          </a:bodyPr>
          <a:lstStyle/>
          <a:p>
            <a:pPr algn="ctr"/>
            <a:endParaRPr lang="en-GB" altLang="it-IT" dirty="0">
              <a:solidFill>
                <a:schemeClr val="tx1"/>
              </a:solidFill>
            </a:endParaRPr>
          </a:p>
          <a:p>
            <a:pPr algn="ctr"/>
            <a:endParaRPr lang="en-GB" altLang="it-IT" sz="1100" b="0" dirty="0" smtClean="0">
              <a:solidFill>
                <a:schemeClr val="accent2"/>
              </a:solidFill>
            </a:endParaRPr>
          </a:p>
          <a:p>
            <a:pPr algn="ctr"/>
            <a:r>
              <a:rPr lang="en-GB" altLang="it-IT" sz="2400" b="0" dirty="0" smtClean="0">
                <a:solidFill>
                  <a:schemeClr val="accent2"/>
                </a:solidFill>
              </a:rPr>
              <a:t>Values</a:t>
            </a:r>
            <a:r>
              <a:rPr lang="en-GB" altLang="it-IT" sz="2400" b="0" dirty="0">
                <a:solidFill>
                  <a:schemeClr val="accent2"/>
                </a:solidFill>
              </a:rPr>
              <a:t>: Ethics, ethical code, state laws and regulations etc.: </a:t>
            </a:r>
          </a:p>
          <a:p>
            <a:pPr algn="ctr"/>
            <a:r>
              <a:rPr lang="en-GB" altLang="it-IT" sz="2400" b="0" dirty="0">
                <a:solidFill>
                  <a:schemeClr val="tx1"/>
                </a:solidFill>
              </a:rPr>
              <a:t>To be, to know, to do</a:t>
            </a:r>
          </a:p>
          <a:p>
            <a:pPr algn="l"/>
            <a:endParaRPr lang="en-GB" altLang="it-IT" sz="2400" b="0" dirty="0">
              <a:solidFill>
                <a:schemeClr val="tx1"/>
              </a:solidFill>
            </a:endParaRPr>
          </a:p>
          <a:p>
            <a:pPr algn="l"/>
            <a:endParaRPr lang="en-GB" altLang="it-IT" sz="2400" b="0" dirty="0">
              <a:solidFill>
                <a:schemeClr val="tx1"/>
              </a:solidFill>
            </a:endParaRPr>
          </a:p>
          <a:p>
            <a:pPr algn="l"/>
            <a:endParaRPr lang="en-GB" altLang="it-IT" dirty="0" smtClean="0">
              <a:solidFill>
                <a:schemeClr val="tx1"/>
              </a:solidFill>
            </a:endParaRPr>
          </a:p>
          <a:p>
            <a:pPr algn="l"/>
            <a:endParaRPr lang="en-GB" altLang="it-IT" dirty="0" smtClean="0"/>
          </a:p>
          <a:p>
            <a:pPr algn="l"/>
            <a:r>
              <a:rPr lang="en-GB" altLang="it-IT" dirty="0" smtClean="0">
                <a:solidFill>
                  <a:schemeClr val="tx1"/>
                </a:solidFill>
              </a:rPr>
              <a:t> </a:t>
            </a:r>
            <a:r>
              <a:rPr lang="en-GB" altLang="it-IT" sz="2400" b="0" dirty="0" err="1" smtClean="0">
                <a:solidFill>
                  <a:schemeClr val="accent2"/>
                </a:solidFill>
              </a:rPr>
              <a:t>Educator’contact</a:t>
            </a:r>
            <a:r>
              <a:rPr lang="en-GB" altLang="it-IT" sz="2400" b="0" dirty="0" smtClean="0">
                <a:solidFill>
                  <a:schemeClr val="accent2"/>
                </a:solidFill>
              </a:rPr>
              <a:t>                                 </a:t>
            </a:r>
            <a:r>
              <a:rPr lang="en-GB" altLang="it-IT" sz="2400" b="0" dirty="0" err="1" smtClean="0">
                <a:solidFill>
                  <a:schemeClr val="accent2"/>
                </a:solidFill>
              </a:rPr>
              <a:t>Educator’contact</a:t>
            </a:r>
            <a:r>
              <a:rPr lang="en-GB" altLang="it-IT" sz="2400" dirty="0" smtClean="0">
                <a:solidFill>
                  <a:schemeClr val="accent2"/>
                </a:solidFill>
              </a:rPr>
              <a:t> w</a:t>
            </a:r>
            <a:r>
              <a:rPr lang="en-GB" altLang="it-IT" sz="2400" b="0" dirty="0" smtClean="0">
                <a:solidFill>
                  <a:schemeClr val="accent2"/>
                </a:solidFill>
              </a:rPr>
              <a:t>ith </a:t>
            </a:r>
            <a:r>
              <a:rPr lang="en-GB" altLang="it-IT" sz="2400" b="0" dirty="0">
                <a:solidFill>
                  <a:schemeClr val="accent2"/>
                </a:solidFill>
              </a:rPr>
              <a:t>her own process</a:t>
            </a:r>
            <a:r>
              <a:rPr lang="en-GB" altLang="it-IT" sz="2400" b="0" dirty="0" smtClean="0">
                <a:solidFill>
                  <a:schemeClr val="accent2"/>
                </a:solidFill>
              </a:rPr>
              <a:t>:                                 the student’ process</a:t>
            </a:r>
          </a:p>
          <a:p>
            <a:r>
              <a:rPr lang="en-GB" altLang="it-IT" sz="2400" dirty="0" smtClean="0"/>
              <a:t>To </a:t>
            </a:r>
            <a:r>
              <a:rPr lang="en-GB" altLang="it-IT" sz="2400" b="0" dirty="0" smtClean="0">
                <a:solidFill>
                  <a:schemeClr val="tx1"/>
                </a:solidFill>
              </a:rPr>
              <a:t>be</a:t>
            </a:r>
            <a:r>
              <a:rPr lang="en-GB" altLang="it-IT" sz="2400" b="0" dirty="0">
                <a:solidFill>
                  <a:schemeClr val="tx1"/>
                </a:solidFill>
              </a:rPr>
              <a:t>, to know, to do</a:t>
            </a:r>
            <a:r>
              <a:rPr lang="en-GB" altLang="it-IT" sz="2400" b="0" dirty="0">
                <a:solidFill>
                  <a:schemeClr val="accent2"/>
                </a:solidFill>
              </a:rPr>
              <a:t>  </a:t>
            </a:r>
            <a:r>
              <a:rPr lang="en-GB" altLang="it-IT" sz="2400" b="0" dirty="0" smtClean="0">
                <a:solidFill>
                  <a:schemeClr val="accent2"/>
                </a:solidFill>
              </a:rPr>
              <a:t>                          </a:t>
            </a:r>
            <a:r>
              <a:rPr lang="en-GB" altLang="it-IT" sz="2400" b="0" dirty="0" smtClean="0">
                <a:solidFill>
                  <a:schemeClr val="tx1"/>
                </a:solidFill>
              </a:rPr>
              <a:t>To </a:t>
            </a:r>
            <a:r>
              <a:rPr lang="en-GB" altLang="it-IT" sz="2400" b="0" dirty="0">
                <a:solidFill>
                  <a:schemeClr val="tx1"/>
                </a:solidFill>
              </a:rPr>
              <a:t>be, to know, to do</a:t>
            </a:r>
            <a:endParaRPr lang="en-GB" altLang="it-IT" b="0" dirty="0">
              <a:solidFill>
                <a:schemeClr val="accent2"/>
              </a:solidFill>
            </a:endParaRPr>
          </a:p>
          <a:p>
            <a:endParaRPr lang="en-GB" altLang="it-IT" sz="2400" dirty="0">
              <a:solidFill>
                <a:schemeClr val="tx1"/>
              </a:solidFill>
            </a:endParaRPr>
          </a:p>
          <a:p>
            <a:pPr algn="ctr"/>
            <a:endParaRPr lang="en-GB" altLang="it-IT" dirty="0" smtClean="0">
              <a:solidFill>
                <a:schemeClr val="tx1"/>
              </a:solidFill>
            </a:endParaRPr>
          </a:p>
          <a:p>
            <a:pPr algn="ctr"/>
            <a:endParaRPr lang="en-GB" altLang="it-IT" dirty="0" smtClean="0"/>
          </a:p>
          <a:p>
            <a:pPr algn="ctr"/>
            <a:endParaRPr lang="en-GB" altLang="it-IT" dirty="0" smtClean="0">
              <a:solidFill>
                <a:schemeClr val="accent2"/>
              </a:solidFill>
            </a:endParaRPr>
          </a:p>
          <a:p>
            <a:pPr algn="ctr"/>
            <a:endParaRPr lang="en-GB" altLang="it-IT" dirty="0" smtClean="0">
              <a:solidFill>
                <a:schemeClr val="accent2"/>
              </a:solidFill>
            </a:endParaRPr>
          </a:p>
          <a:p>
            <a:pPr algn="ctr"/>
            <a:r>
              <a:rPr lang="en-GB" altLang="it-IT" sz="2400" b="0" dirty="0" smtClean="0">
                <a:solidFill>
                  <a:schemeClr val="accent2"/>
                </a:solidFill>
              </a:rPr>
              <a:t>Sociology </a:t>
            </a:r>
            <a:r>
              <a:rPr lang="en-GB" altLang="it-IT" sz="2400" b="0" dirty="0">
                <a:solidFill>
                  <a:schemeClr val="accent2"/>
                </a:solidFill>
              </a:rPr>
              <a:t>of knowledge, </a:t>
            </a:r>
            <a:r>
              <a:rPr lang="en-GB" altLang="it-IT" sz="2400" b="0" dirty="0" smtClean="0">
                <a:solidFill>
                  <a:schemeClr val="accent2"/>
                </a:solidFill>
              </a:rPr>
              <a:t>Values</a:t>
            </a:r>
            <a:r>
              <a:rPr lang="en-GB" altLang="it-IT" sz="2400" b="0" dirty="0">
                <a:solidFill>
                  <a:schemeClr val="accent2"/>
                </a:solidFill>
              </a:rPr>
              <a:t>, epistemology, hermeneutics, </a:t>
            </a:r>
          </a:p>
          <a:p>
            <a:pPr algn="ctr"/>
            <a:r>
              <a:rPr lang="en-GB" altLang="it-IT" sz="2400" b="0" dirty="0">
                <a:solidFill>
                  <a:schemeClr val="accent2"/>
                </a:solidFill>
              </a:rPr>
              <a:t>of the pedagogic approach implemented: </a:t>
            </a:r>
          </a:p>
          <a:p>
            <a:pPr algn="ctr"/>
            <a:r>
              <a:rPr lang="en-GB" altLang="it-IT" sz="2400" b="0" dirty="0">
                <a:solidFill>
                  <a:schemeClr val="tx1"/>
                </a:solidFill>
              </a:rPr>
              <a:t>To be, to know, to do</a:t>
            </a:r>
          </a:p>
        </p:txBody>
      </p:sp>
      <p:pic>
        <p:nvPicPr>
          <p:cNvPr id="47112" name="Picture 46" descr="300px-CompassRose16"/>
          <p:cNvPicPr>
            <a:picLocks noChangeAspect="1" noChangeArrowheads="1"/>
          </p:cNvPicPr>
          <p:nvPr/>
        </p:nvPicPr>
        <p:blipFill>
          <a:blip r:embed="rId2" cstate="print"/>
          <a:srcRect/>
          <a:stretch>
            <a:fillRect/>
          </a:stretch>
        </p:blipFill>
        <p:spPr bwMode="auto">
          <a:xfrm>
            <a:off x="3276600" y="2362200"/>
            <a:ext cx="1905000" cy="22319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2"/>
          <p:cNvSpPr>
            <a:spLocks noGrp="1"/>
          </p:cNvSpPr>
          <p:nvPr>
            <p:ph type="body" idx="1"/>
          </p:nvPr>
        </p:nvSpPr>
        <p:spPr>
          <a:xfrm>
            <a:off x="-304800" y="762000"/>
            <a:ext cx="8839200" cy="5257800"/>
          </a:xfrm>
        </p:spPr>
        <p:txBody>
          <a:bodyPr/>
          <a:lstStyle/>
          <a:p>
            <a:pPr marL="1143000" lvl="2" indent="-228600"/>
            <a:r>
              <a:rPr lang="en-US" sz="3700" b="1" smtClean="0">
                <a:solidFill>
                  <a:schemeClr val="tx1"/>
                </a:solidFill>
              </a:rPr>
              <a:t>There is ample scientific evidence that our relationship with ourselves,  others and  the planet we live in is the main variable influencing all the aspects of our lives. </a:t>
            </a:r>
          </a:p>
          <a:p>
            <a:pPr marL="1143000" lvl="2" indent="-228600"/>
            <a:r>
              <a:rPr lang="en-US" sz="3700" b="1" smtClean="0">
                <a:solidFill>
                  <a:schemeClr val="tx1"/>
                </a:solidFill>
              </a:rPr>
              <a:t>We need to see, think and act systemically, interdisciplinarly, intersectorially</a:t>
            </a:r>
            <a:endParaRPr lang="en-US" altLang="it-IT" sz="3700" b="1" smtClean="0">
              <a:solidFill>
                <a:schemeClr val="tx1"/>
              </a:solidFill>
            </a:endParaRPr>
          </a:p>
        </p:txBody>
      </p:sp>
      <p:grpSp>
        <p:nvGrpSpPr>
          <p:cNvPr id="18434"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8436"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8437"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18440"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2"/>
          <p:cNvSpPr>
            <a:spLocks noGrp="1"/>
          </p:cNvSpPr>
          <p:nvPr>
            <p:ph type="body" idx="1"/>
          </p:nvPr>
        </p:nvSpPr>
        <p:spPr>
          <a:xfrm>
            <a:off x="457200" y="1295400"/>
            <a:ext cx="8305800" cy="4038600"/>
          </a:xfrm>
        </p:spPr>
        <p:txBody>
          <a:bodyPr/>
          <a:lstStyle/>
          <a:p>
            <a:pPr eaLnBrk="1" hangingPunct="1">
              <a:lnSpc>
                <a:spcPct val="90000"/>
              </a:lnSpc>
            </a:pPr>
            <a:r>
              <a:rPr lang="en-US" sz="2400" b="1" dirty="0" smtClean="0">
                <a:solidFill>
                  <a:srgbClr val="FFFF00"/>
                </a:solidFill>
              </a:rPr>
              <a:t>New Paradigm Course for Facilitators of Change</a:t>
            </a:r>
          </a:p>
          <a:p>
            <a:pPr eaLnBrk="1" hangingPunct="1">
              <a:lnSpc>
                <a:spcPct val="90000"/>
              </a:lnSpc>
            </a:pPr>
            <a:endParaRPr lang="en-US" sz="2400" b="1" dirty="0" smtClean="0">
              <a:solidFill>
                <a:srgbClr val="FFFF00"/>
              </a:solidFill>
            </a:endParaRPr>
          </a:p>
          <a:p>
            <a:pPr eaLnBrk="1" hangingPunct="1">
              <a:lnSpc>
                <a:spcPct val="90000"/>
              </a:lnSpc>
            </a:pPr>
            <a:r>
              <a:rPr lang="en-US" sz="2400" b="1" dirty="0" smtClean="0">
                <a:solidFill>
                  <a:srgbClr val="FFFF00"/>
                </a:solidFill>
              </a:rPr>
              <a:t>WUC &amp; interested partners create a pilot course for Facilitators of Change </a:t>
            </a:r>
          </a:p>
          <a:p>
            <a:pPr eaLnBrk="1" hangingPunct="1">
              <a:lnSpc>
                <a:spcPct val="90000"/>
              </a:lnSpc>
            </a:pPr>
            <a:r>
              <a:rPr lang="en-US" sz="2400" b="1" dirty="0" smtClean="0"/>
              <a:t>WUC &amp; partners will get foundations, banks, insurance companies donate some money to  give scholarships for students around the world </a:t>
            </a: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4820"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4821"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4824"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2"/>
          <p:cNvSpPr>
            <a:spLocks noGrp="1"/>
          </p:cNvSpPr>
          <p:nvPr>
            <p:ph type="body" idx="1"/>
          </p:nvPr>
        </p:nvSpPr>
        <p:spPr>
          <a:xfrm>
            <a:off x="457200" y="1295400"/>
            <a:ext cx="8305800" cy="4038600"/>
          </a:xfrm>
        </p:spPr>
        <p:txBody>
          <a:bodyPr/>
          <a:lstStyle/>
          <a:p>
            <a:pPr eaLnBrk="1" hangingPunct="1">
              <a:lnSpc>
                <a:spcPct val="90000"/>
              </a:lnSpc>
            </a:pPr>
            <a:r>
              <a:rPr lang="en-US" sz="2400" b="1" dirty="0" smtClean="0">
                <a:solidFill>
                  <a:srgbClr val="FFFF00"/>
                </a:solidFill>
              </a:rPr>
              <a:t>New Paradigm Training Workshops for Opinion Makers and Media People Project</a:t>
            </a:r>
          </a:p>
          <a:p>
            <a:pPr eaLnBrk="1" hangingPunct="1">
              <a:lnSpc>
                <a:spcPct val="90000"/>
              </a:lnSpc>
            </a:pPr>
            <a:endParaRPr lang="en-US" sz="2400" b="1" dirty="0" smtClean="0">
              <a:solidFill>
                <a:srgbClr val="FFFF00"/>
              </a:solidFill>
            </a:endParaRPr>
          </a:p>
          <a:p>
            <a:pPr eaLnBrk="1" hangingPunct="1">
              <a:lnSpc>
                <a:spcPct val="90000"/>
              </a:lnSpc>
            </a:pPr>
            <a:r>
              <a:rPr lang="en-US" sz="2400" b="1" dirty="0" smtClean="0"/>
              <a:t>WUC &amp; interested partners create a  first Workshop Training  program to educate support and </a:t>
            </a:r>
            <a:r>
              <a:rPr lang="en-US" sz="2400" b="1" dirty="0" smtClean="0">
                <a:solidFill>
                  <a:srgbClr val="FFFF00"/>
                </a:solidFill>
              </a:rPr>
              <a:t>create an international  network of professionals </a:t>
            </a:r>
            <a:r>
              <a:rPr lang="en-US" sz="2400" b="1" dirty="0" smtClean="0"/>
              <a:t>interested in promoting change.</a:t>
            </a:r>
          </a:p>
          <a:p>
            <a:pPr eaLnBrk="1" hangingPunct="1">
              <a:lnSpc>
                <a:spcPct val="90000"/>
              </a:lnSpc>
            </a:pPr>
            <a:r>
              <a:rPr lang="en-US" sz="2400" b="1" dirty="0" smtClean="0"/>
              <a:t>WUC &amp; partners will get foundations, banks, insurance companies donate some money to create, manage and reward the various prizes </a:t>
            </a: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4820"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4821"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4824"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2"/>
          <p:cNvSpPr>
            <a:spLocks noGrp="1"/>
          </p:cNvSpPr>
          <p:nvPr>
            <p:ph type="body" idx="1"/>
          </p:nvPr>
        </p:nvSpPr>
        <p:spPr>
          <a:xfrm>
            <a:off x="457200" y="1295400"/>
            <a:ext cx="8305800" cy="4038600"/>
          </a:xfrm>
        </p:spPr>
        <p:txBody>
          <a:bodyPr/>
          <a:lstStyle/>
          <a:p>
            <a:pPr eaLnBrk="1" hangingPunct="1">
              <a:lnSpc>
                <a:spcPct val="90000"/>
              </a:lnSpc>
            </a:pPr>
            <a:r>
              <a:rPr lang="en-US" sz="2400" b="1" dirty="0" smtClean="0">
                <a:solidFill>
                  <a:srgbClr val="FFFF00"/>
                </a:solidFill>
              </a:rPr>
              <a:t>New Paradigm Prizes Project</a:t>
            </a:r>
          </a:p>
          <a:p>
            <a:pPr eaLnBrk="1" hangingPunct="1">
              <a:lnSpc>
                <a:spcPct val="90000"/>
              </a:lnSpc>
            </a:pPr>
            <a:endParaRPr lang="en-US" sz="2400" b="1" dirty="0" smtClean="0">
              <a:solidFill>
                <a:srgbClr val="FFFF00"/>
              </a:solidFill>
            </a:endParaRPr>
          </a:p>
          <a:p>
            <a:pPr eaLnBrk="1" hangingPunct="1">
              <a:lnSpc>
                <a:spcPct val="90000"/>
              </a:lnSpc>
            </a:pPr>
            <a:r>
              <a:rPr lang="en-US" sz="2400" b="1" dirty="0" smtClean="0">
                <a:solidFill>
                  <a:srgbClr val="FFFF00"/>
                </a:solidFill>
              </a:rPr>
              <a:t>WUC &amp; interested partners create a template  of variables for  recognizing and rewarding excellence in the various  fields of application</a:t>
            </a:r>
          </a:p>
          <a:p>
            <a:pPr eaLnBrk="1" hangingPunct="1">
              <a:lnSpc>
                <a:spcPct val="90000"/>
              </a:lnSpc>
            </a:pPr>
            <a:r>
              <a:rPr lang="en-US" sz="2400" b="1" dirty="0" smtClean="0">
                <a:solidFill>
                  <a:srgbClr val="FFFF00"/>
                </a:solidFill>
              </a:rPr>
              <a:t>WUC &amp; partners will get foundations, banks, insurance companies donate some money to create, manage and reward the various prizes </a:t>
            </a: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4820"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4821"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4824"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2"/>
          <p:cNvSpPr>
            <a:spLocks noGrp="1"/>
          </p:cNvSpPr>
          <p:nvPr>
            <p:ph type="body" idx="1"/>
          </p:nvPr>
        </p:nvSpPr>
        <p:spPr>
          <a:xfrm>
            <a:off x="457200" y="1295400"/>
            <a:ext cx="8305800" cy="4038600"/>
          </a:xfrm>
        </p:spPr>
        <p:txBody>
          <a:bodyPr/>
          <a:lstStyle/>
          <a:p>
            <a:pPr eaLnBrk="1" hangingPunct="1">
              <a:lnSpc>
                <a:spcPct val="90000"/>
              </a:lnSpc>
            </a:pPr>
            <a:r>
              <a:rPr lang="en-US" sz="2400" b="1" dirty="0" smtClean="0">
                <a:solidFill>
                  <a:srgbClr val="FFFF00"/>
                </a:solidFill>
              </a:rPr>
              <a:t> KIDS for a Better Future Project </a:t>
            </a:r>
          </a:p>
          <a:p>
            <a:pPr eaLnBrk="1" hangingPunct="1">
              <a:lnSpc>
                <a:spcPct val="90000"/>
              </a:lnSpc>
            </a:pPr>
            <a:endParaRPr lang="en-US" sz="2400" b="1" dirty="0" smtClean="0">
              <a:solidFill>
                <a:srgbClr val="FFFF00"/>
              </a:solidFill>
            </a:endParaRPr>
          </a:p>
          <a:p>
            <a:pPr eaLnBrk="1" hangingPunct="1">
              <a:lnSpc>
                <a:spcPct val="90000"/>
              </a:lnSpc>
            </a:pPr>
            <a:r>
              <a:rPr lang="en-US" sz="2400" b="1" dirty="0" smtClean="0"/>
              <a:t>WUC &amp; interested partners create a template course cartoons  with animation on new paradigm and ask them to create their own teaching and learning materials to be shared with other kids</a:t>
            </a:r>
          </a:p>
          <a:p>
            <a:pPr eaLnBrk="1" hangingPunct="1">
              <a:lnSpc>
                <a:spcPct val="90000"/>
              </a:lnSpc>
            </a:pPr>
            <a:r>
              <a:rPr lang="en-US" sz="2400" b="1" dirty="0" smtClean="0"/>
              <a:t>WUC &amp; partners will get foundations, banks, insurance companies donate some money to create, manage and reward the various KIDS. </a:t>
            </a: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4820" name="Picture 4"/>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4821" name="Picture 5"/>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4824" name="Picture 8"/>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6865" name="Picture 11" descr="39748906GlobalForum_50_150dpi[1].jpg"/>
          <p:cNvPicPr>
            <a:picLocks noChangeAspect="1"/>
          </p:cNvPicPr>
          <p:nvPr/>
        </p:nvPicPr>
        <p:blipFill>
          <a:blip r:embed="rId3" cstate="print"/>
          <a:srcRect/>
          <a:stretch>
            <a:fillRect/>
          </a:stretch>
        </p:blipFill>
        <p:spPr bwMode="auto">
          <a:xfrm>
            <a:off x="0" y="381000"/>
            <a:ext cx="5334000" cy="5678488"/>
          </a:xfrm>
          <a:prstGeom prst="rect">
            <a:avLst/>
          </a:prstGeom>
          <a:noFill/>
          <a:ln w="9525">
            <a:noFill/>
            <a:miter lim="800000"/>
            <a:headEnd/>
            <a:tailEnd/>
          </a:ln>
        </p:spPr>
      </p:pic>
      <p:sp>
        <p:nvSpPr>
          <p:cNvPr id="36866" name="Content Placeholder 6"/>
          <p:cNvSpPr>
            <a:spLocks noGrp="1"/>
          </p:cNvSpPr>
          <p:nvPr>
            <p:ph type="subTitle" idx="4294967295"/>
          </p:nvPr>
        </p:nvSpPr>
        <p:spPr>
          <a:xfrm>
            <a:off x="5486400" y="914400"/>
            <a:ext cx="3657600" cy="5181600"/>
          </a:xfrm>
        </p:spPr>
        <p:txBody>
          <a:bodyPr/>
          <a:lstStyle/>
          <a:p>
            <a:pPr marL="0" indent="0" eaLnBrk="1" hangingPunct="1">
              <a:lnSpc>
                <a:spcPct val="80000"/>
              </a:lnSpc>
              <a:spcBef>
                <a:spcPct val="0"/>
              </a:spcBef>
              <a:buFont typeface="Wingdings 2" pitchFamily="18" charset="2"/>
              <a:buNone/>
            </a:pPr>
            <a:r>
              <a:rPr lang="en-US" altLang="it-IT" sz="2400" smtClean="0">
                <a:latin typeface="Arial" charset="0"/>
                <a:cs typeface="Arial" charset="0"/>
              </a:rPr>
              <a:t>In the </a:t>
            </a:r>
            <a:r>
              <a:rPr lang="en-US" altLang="it-IT" sz="3300" b="1" err="1" smtClean="0">
                <a:solidFill>
                  <a:srgbClr val="0000FF"/>
                </a:solidFill>
                <a:latin typeface="Arial" charset="0"/>
                <a:cs typeface="Arial" charset="0"/>
              </a:rPr>
              <a:t>Anthropocene</a:t>
            </a:r>
            <a:r>
              <a:rPr lang="en-US" altLang="it-IT" sz="3300" b="1" smtClean="0">
                <a:solidFill>
                  <a:srgbClr val="0000FF"/>
                </a:solidFill>
                <a:latin typeface="Arial" charset="0"/>
                <a:cs typeface="Arial" charset="0"/>
              </a:rPr>
              <a:t> Era</a:t>
            </a:r>
            <a:r>
              <a:rPr lang="en-US" altLang="it-IT" sz="3300" b="1" smtClean="0">
                <a:latin typeface="Arial" charset="0"/>
                <a:cs typeface="Arial" charset="0"/>
              </a:rPr>
              <a:t> </a:t>
            </a:r>
          </a:p>
          <a:p>
            <a:pPr marL="0" indent="0" eaLnBrk="1" hangingPunct="1">
              <a:lnSpc>
                <a:spcPct val="80000"/>
              </a:lnSpc>
              <a:spcBef>
                <a:spcPct val="0"/>
              </a:spcBef>
              <a:buFont typeface="Wingdings 2" pitchFamily="18" charset="2"/>
              <a:buNone/>
            </a:pPr>
            <a:r>
              <a:rPr lang="en-US" altLang="it-IT" sz="2400" smtClean="0">
                <a:latin typeface="Arial" charset="0"/>
                <a:cs typeface="Arial" charset="0"/>
              </a:rPr>
              <a:t>promoting processes that protect and foster the development of fully functioning persons, families, groups, organizations and communities is not only </a:t>
            </a:r>
          </a:p>
          <a:p>
            <a:pPr marL="0" indent="0" eaLnBrk="1" hangingPunct="1">
              <a:lnSpc>
                <a:spcPct val="80000"/>
              </a:lnSpc>
              <a:spcBef>
                <a:spcPct val="0"/>
              </a:spcBef>
              <a:buFont typeface="Wingdings 2" pitchFamily="18" charset="2"/>
              <a:buNone/>
            </a:pPr>
            <a:r>
              <a:rPr lang="en-US" altLang="it-IT" sz="2400" smtClean="0">
                <a:latin typeface="Arial" charset="0"/>
                <a:cs typeface="Arial" charset="0"/>
              </a:rPr>
              <a:t>of vital importance for human survival and welfare but also for </a:t>
            </a:r>
          </a:p>
          <a:p>
            <a:pPr marL="0" indent="0" eaLnBrk="1" hangingPunct="1">
              <a:lnSpc>
                <a:spcPct val="80000"/>
              </a:lnSpc>
              <a:spcBef>
                <a:spcPct val="0"/>
              </a:spcBef>
              <a:buFont typeface="Wingdings 2" pitchFamily="18" charset="2"/>
              <a:buNone/>
            </a:pPr>
            <a:r>
              <a:rPr lang="en-US" altLang="it-IT" sz="2400" smtClean="0">
                <a:latin typeface="Arial" charset="0"/>
                <a:cs typeface="Arial" charset="0"/>
              </a:rPr>
              <a:t>the welfare of the entire </a:t>
            </a:r>
            <a:r>
              <a:rPr lang="en-US" altLang="it-IT" sz="3300" b="1" smtClean="0">
                <a:solidFill>
                  <a:srgbClr val="0000FF"/>
                </a:solidFill>
                <a:latin typeface="Arial" charset="0"/>
                <a:cs typeface="Arial" charset="0"/>
              </a:rPr>
              <a:t>planet</a:t>
            </a:r>
            <a:r>
              <a:rPr lang="en-US" altLang="it-IT" sz="3300" smtClean="0">
                <a:latin typeface="Arial" charset="0"/>
                <a:cs typeface="Arial" charset="0"/>
              </a:rPr>
              <a:t>. </a:t>
            </a:r>
            <a:endParaRPr lang="en-US" altLang="it-IT" sz="2400" smtClean="0">
              <a:latin typeface="Arial" charset="0"/>
              <a:cs typeface="Arial" charset="0"/>
            </a:endParaRPr>
          </a:p>
        </p:txBody>
      </p:sp>
      <p:grpSp>
        <p:nvGrpSpPr>
          <p:cNvPr id="4" name="Group 3"/>
          <p:cNvGrpSpPr/>
          <p:nvPr/>
        </p:nvGrpSpPr>
        <p:grpSpPr>
          <a:xfrm>
            <a:off x="0" y="6172200"/>
            <a:ext cx="9144000" cy="722531"/>
            <a:chOff x="0" y="6172200"/>
            <a:chExt cx="9144000" cy="722531"/>
          </a:xfrm>
          <a:noFill/>
        </p:grpSpPr>
        <p:sp>
          <p:nvSpPr>
            <p:cNvPr id="5" name="Rectangle 4"/>
            <p:cNvSpPr/>
            <p:nvPr/>
          </p:nvSpPr>
          <p:spPr>
            <a:xfrm>
              <a:off x="0" y="6172200"/>
              <a:ext cx="9144000" cy="685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noFill/>
              </a:endParaRPr>
            </a:p>
          </p:txBody>
        </p:sp>
        <p:pic>
          <p:nvPicPr>
            <p:cNvPr id="6" name="Picture 5"/>
            <p:cNvPicPr>
              <a:picLocks noChangeAspect="1" noChangeArrowheads="1"/>
            </p:cNvPicPr>
            <p:nvPr/>
          </p:nvPicPr>
          <p:blipFill>
            <a:blip r:embed="rId4" cstate="print"/>
            <a:srcRect/>
            <a:stretch>
              <a:fillRect/>
            </a:stretch>
          </p:blipFill>
          <p:spPr bwMode="auto">
            <a:xfrm>
              <a:off x="6405728" y="6326187"/>
              <a:ext cx="2717800" cy="377825"/>
            </a:xfrm>
            <a:prstGeom prst="rect">
              <a:avLst/>
            </a:prstGeom>
            <a:grpFill/>
            <a:ln w="9525">
              <a:noFill/>
              <a:miter lim="800000"/>
              <a:headEnd/>
              <a:tailEnd/>
            </a:ln>
          </p:spPr>
        </p:pic>
        <p:pic>
          <p:nvPicPr>
            <p:cNvPr id="7" name="Picture 6"/>
            <p:cNvPicPr>
              <a:picLocks noChangeAspect="1"/>
            </p:cNvPicPr>
            <p:nvPr/>
          </p:nvPicPr>
          <p:blipFill>
            <a:blip r:embed="rId5" cstate="print">
              <a:extLst>
                <a:ext uri="{28A0092B-C50C-407E-A947-70E740481C1C}"/>
              </a:extLst>
            </a:blip>
            <a:stretch>
              <a:fillRect/>
            </a:stretch>
          </p:blipFill>
          <p:spPr>
            <a:xfrm>
              <a:off x="152400" y="6217427"/>
              <a:ext cx="608030" cy="595345"/>
            </a:xfrm>
            <a:prstGeom prst="rect">
              <a:avLst/>
            </a:prstGeom>
            <a:grpFill/>
          </p:spPr>
        </p:pic>
        <p:sp>
          <p:nvSpPr>
            <p:cNvPr id="8" name="TextBox 7"/>
            <p:cNvSpPr txBox="1"/>
            <p:nvPr/>
          </p:nvSpPr>
          <p:spPr>
            <a:xfrm>
              <a:off x="760430" y="6320135"/>
              <a:ext cx="1525570" cy="461665"/>
            </a:xfrm>
            <a:prstGeom prst="rect">
              <a:avLst/>
            </a:prstGeom>
            <a:grp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latin typeface="+mn-lt"/>
                </a:rPr>
                <a:t>World Academy of Art and Science</a:t>
              </a:r>
              <a:endParaRPr lang="en-GB" sz="1200" b="1">
                <a:latin typeface="+mn-lt"/>
              </a:endParaRPr>
            </a:p>
          </p:txBody>
        </p:sp>
        <p:sp>
          <p:nvSpPr>
            <p:cNvPr id="9" name="TextBox 8"/>
            <p:cNvSpPr txBox="1"/>
            <p:nvPr/>
          </p:nvSpPr>
          <p:spPr>
            <a:xfrm>
              <a:off x="4113230" y="6248400"/>
              <a:ext cx="1144570" cy="646331"/>
            </a:xfrm>
            <a:prstGeom prst="rect">
              <a:avLst/>
            </a:prstGeom>
            <a:grp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latin typeface="+mn-lt"/>
                </a:rPr>
                <a:t>World University Consortium</a:t>
              </a:r>
              <a:endParaRPr lang="en-GB" sz="1200" b="1">
                <a:latin typeface="+mn-lt"/>
              </a:endParaRPr>
            </a:p>
          </p:txBody>
        </p:sp>
        <p:pic>
          <p:nvPicPr>
            <p:cNvPr id="10" name="Picture 9"/>
            <p:cNvPicPr>
              <a:picLocks noChangeAspect="1"/>
            </p:cNvPicPr>
            <p:nvPr/>
          </p:nvPicPr>
          <p:blipFill>
            <a:blip r:embed="rId6" cstate="print">
              <a:extLst>
                <a:ext uri="{28A0092B-C50C-407E-A947-70E740481C1C}"/>
              </a:extLst>
            </a:blip>
            <a:stretch>
              <a:fillRect/>
            </a:stretch>
          </p:blipFill>
          <p:spPr>
            <a:xfrm>
              <a:off x="3275031" y="6229047"/>
              <a:ext cx="582701" cy="601200"/>
            </a:xfrm>
            <a:prstGeom prst="rect">
              <a:avLst/>
            </a:prstGeom>
            <a:grpFill/>
          </p:spPr>
        </p:pic>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7" descr="imgpress.jpe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9" name="Title 1"/>
          <p:cNvSpPr>
            <a:spLocks noGrp="1"/>
          </p:cNvSpPr>
          <p:nvPr>
            <p:ph type="title"/>
          </p:nvPr>
        </p:nvSpPr>
        <p:spPr>
          <a:xfrm>
            <a:off x="685800" y="533400"/>
            <a:ext cx="7772400" cy="4419600"/>
          </a:xfrm>
          <a:extLst/>
        </p:spPr>
        <p:txBody>
          <a:bodyPr/>
          <a:lstStyle/>
          <a:p>
            <a:pPr algn="ctr" eaLnBrk="1" fontAlgn="auto" hangingPunct="1">
              <a:spcAft>
                <a:spcPts val="0"/>
              </a:spcAft>
              <a:defRPr/>
            </a:pPr>
            <a:r>
              <a:rPr sz="8800" smtClean="0"/>
              <a:t/>
            </a:r>
            <a:br>
              <a:rPr sz="8800" smtClean="0"/>
            </a:br>
            <a:r>
              <a:rPr sz="8800" smtClean="0">
                <a:solidFill>
                  <a:srgbClr val="0000FF"/>
                </a:solidFill>
              </a:rPr>
              <a:t/>
            </a:r>
            <a:br>
              <a:rPr sz="8800" smtClean="0">
                <a:solidFill>
                  <a:srgbClr val="0000FF"/>
                </a:solidFill>
              </a:rPr>
            </a:br>
            <a:r>
              <a:rPr sz="8800" smtClean="0">
                <a:solidFill>
                  <a:srgbClr val="0000FF"/>
                </a:solidFill>
              </a:rPr>
              <a:t>Grazie!</a:t>
            </a:r>
            <a:br>
              <a:rPr sz="8800" smtClean="0">
                <a:solidFill>
                  <a:srgbClr val="0000FF"/>
                </a:solidFill>
              </a:rPr>
            </a:br>
            <a:r>
              <a:rPr sz="8800" smtClean="0">
                <a:solidFill>
                  <a:srgbClr val="0000FF"/>
                </a:solidFill>
              </a:rPr>
              <a:t>Thank you! </a:t>
            </a:r>
            <a:endParaRPr sz="8800">
              <a:solidFill>
                <a:srgbClr val="0000FF"/>
              </a:solidFill>
            </a:endParaRPr>
          </a:p>
        </p:txBody>
      </p:sp>
      <p:grpSp>
        <p:nvGrpSpPr>
          <p:cNvPr id="38915" name="Group 3"/>
          <p:cNvGrpSpPr>
            <a:grpSpLocks/>
          </p:cNvGrpSpPr>
          <p:nvPr/>
        </p:nvGrpSpPr>
        <p:grpSpPr bwMode="auto">
          <a:xfrm>
            <a:off x="0" y="6211888"/>
            <a:ext cx="9144000" cy="722312"/>
            <a:chOff x="0" y="6172200"/>
            <a:chExt cx="9144000" cy="722531"/>
          </a:xfrm>
        </p:grpSpPr>
        <p:sp>
          <p:nvSpPr>
            <p:cNvPr id="5" name="Rectangle 4"/>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8917" name="Picture 5"/>
            <p:cNvPicPr>
              <a:picLocks noChangeAspect="1" noChangeArrowheads="1"/>
            </p:cNvPicPr>
            <p:nvPr/>
          </p:nvPicPr>
          <p:blipFill>
            <a:blip r:embed="rId3" cstate="print"/>
            <a:srcRect/>
            <a:stretch>
              <a:fillRect/>
            </a:stretch>
          </p:blipFill>
          <p:spPr bwMode="auto">
            <a:xfrm>
              <a:off x="6405728" y="6326187"/>
              <a:ext cx="2717800" cy="377825"/>
            </a:xfrm>
            <a:prstGeom prst="rect">
              <a:avLst/>
            </a:prstGeom>
            <a:noFill/>
            <a:ln w="9525">
              <a:noFill/>
              <a:miter lim="800000"/>
              <a:headEnd/>
              <a:tailEnd/>
            </a:ln>
          </p:spPr>
        </p:pic>
        <p:pic>
          <p:nvPicPr>
            <p:cNvPr id="38918" name="Picture 6"/>
            <p:cNvPicPr>
              <a:picLocks noChangeAspect="1"/>
            </p:cNvPicPr>
            <p:nvPr/>
          </p:nvPicPr>
          <p:blipFill>
            <a:blip r:embed="rId4" cstate="print"/>
            <a:srcRect/>
            <a:stretch>
              <a:fillRect/>
            </a:stretch>
          </p:blipFill>
          <p:spPr bwMode="auto">
            <a:xfrm>
              <a:off x="152400" y="6217427"/>
              <a:ext cx="608030" cy="595345"/>
            </a:xfrm>
            <a:prstGeom prst="rect">
              <a:avLst/>
            </a:prstGeom>
            <a:noFill/>
            <a:ln w="9525">
              <a:noFill/>
              <a:miter lim="800000"/>
              <a:headEnd/>
              <a:tailEnd/>
            </a:ln>
          </p:spPr>
        </p:pic>
        <p:sp>
          <p:nvSpPr>
            <p:cNvPr id="8" name="TextBox 7"/>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10" name="TextBox 9"/>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8921" name="Picture 10"/>
            <p:cNvPicPr>
              <a:picLocks noChangeAspect="1"/>
            </p:cNvPicPr>
            <p:nvPr/>
          </p:nvPicPr>
          <p:blipFill>
            <a:blip r:embed="rId5"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Placeholder 2"/>
          <p:cNvSpPr>
            <a:spLocks noGrp="1"/>
          </p:cNvSpPr>
          <p:nvPr>
            <p:ph type="body" idx="1"/>
          </p:nvPr>
        </p:nvSpPr>
        <p:spPr>
          <a:xfrm>
            <a:off x="457200" y="685800"/>
            <a:ext cx="8305800" cy="5105400"/>
          </a:xfrm>
        </p:spPr>
        <p:txBody>
          <a:bodyPr/>
          <a:lstStyle/>
          <a:p>
            <a:pPr algn="ctr" eaLnBrk="1" hangingPunct="1"/>
            <a:r>
              <a:rPr lang="en-US" altLang="it-IT" sz="2800" b="1" smtClean="0">
                <a:latin typeface="Arial" charset="0"/>
                <a:cs typeface="Arial" charset="0"/>
              </a:rPr>
              <a:t>Alberto Zucconi</a:t>
            </a:r>
            <a:r>
              <a:rPr lang="en-US" altLang="it-IT" sz="2800" smtClean="0">
                <a:latin typeface="Arial" charset="0"/>
                <a:cs typeface="Arial" charset="0"/>
              </a:rPr>
              <a:t> </a:t>
            </a:r>
          </a:p>
          <a:p>
            <a:pPr algn="ctr" eaLnBrk="1" hangingPunct="1"/>
            <a:r>
              <a:rPr lang="en-US" altLang="it-IT" sz="2800" smtClean="0">
                <a:latin typeface="Arial" charset="0"/>
                <a:cs typeface="Arial" charset="0"/>
                <a:hlinkClick r:id="rId2"/>
              </a:rPr>
              <a:t>azucconi@worldacademy.org</a:t>
            </a:r>
            <a:endParaRPr lang="en-US" altLang="it-IT" sz="2800" smtClean="0">
              <a:latin typeface="Arial" charset="0"/>
              <a:cs typeface="Arial" charset="0"/>
            </a:endParaRPr>
          </a:p>
          <a:p>
            <a:pPr algn="ctr" eaLnBrk="1" hangingPunct="1"/>
            <a:endParaRPr lang="en-US" altLang="it-IT" sz="1200" smtClean="0">
              <a:latin typeface="Arial" charset="0"/>
              <a:cs typeface="Arial" charset="0"/>
            </a:endParaRPr>
          </a:p>
          <a:p>
            <a:pPr algn="ctr" eaLnBrk="1" hangingPunct="1"/>
            <a:r>
              <a:rPr lang="en-US" altLang="it-IT" sz="2800" b="1" smtClean="0">
                <a:latin typeface="Arial" charset="0"/>
                <a:cs typeface="Arial" charset="0"/>
              </a:rPr>
              <a:t>World University Consortium (WUC)</a:t>
            </a:r>
          </a:p>
          <a:p>
            <a:pPr algn="ctr" eaLnBrk="1" hangingPunct="1"/>
            <a:r>
              <a:rPr lang="en-US" altLang="it-IT" sz="2800" smtClean="0">
                <a:latin typeface="Arial" charset="0"/>
                <a:cs typeface="Arial" charset="0"/>
                <a:hlinkClick r:id="rId3"/>
              </a:rPr>
              <a:t>www.wunicon.org</a:t>
            </a:r>
            <a:endParaRPr lang="en-US" altLang="it-IT" sz="2800" smtClean="0">
              <a:latin typeface="Arial" charset="0"/>
              <a:cs typeface="Arial" charset="0"/>
            </a:endParaRPr>
          </a:p>
          <a:p>
            <a:pPr algn="ctr" eaLnBrk="1" hangingPunct="1"/>
            <a:endParaRPr lang="en-US" altLang="it-IT" sz="1200" smtClean="0">
              <a:latin typeface="Arial" charset="0"/>
              <a:cs typeface="Arial" charset="0"/>
            </a:endParaRPr>
          </a:p>
          <a:p>
            <a:pPr algn="ctr" eaLnBrk="1" hangingPunct="1"/>
            <a:r>
              <a:rPr lang="en-US" altLang="it-IT" sz="2800" b="1" smtClean="0">
                <a:latin typeface="Arial" charset="0"/>
                <a:cs typeface="Arial" charset="0"/>
              </a:rPr>
              <a:t>World Academy of Art and Science (WAAS)</a:t>
            </a:r>
          </a:p>
          <a:p>
            <a:pPr algn="ctr" eaLnBrk="1" hangingPunct="1"/>
            <a:r>
              <a:rPr lang="en-US" altLang="it-IT" sz="2800" smtClean="0">
                <a:latin typeface="Arial" charset="0"/>
                <a:cs typeface="Arial" charset="0"/>
                <a:hlinkClick r:id="rId4"/>
              </a:rPr>
              <a:t>www.worldacademy.org</a:t>
            </a:r>
            <a:endParaRPr lang="en-US" altLang="it-IT" sz="2800" smtClean="0">
              <a:latin typeface="Arial" charset="0"/>
              <a:cs typeface="Arial" charset="0"/>
            </a:endParaRPr>
          </a:p>
          <a:p>
            <a:pPr algn="ctr" eaLnBrk="1" hangingPunct="1"/>
            <a:endParaRPr lang="en-US" altLang="it-IT" sz="1200" smtClean="0">
              <a:latin typeface="Arial" charset="0"/>
              <a:cs typeface="Arial" charset="0"/>
            </a:endParaRPr>
          </a:p>
          <a:p>
            <a:pPr algn="ctr" eaLnBrk="1" hangingPunct="1"/>
            <a:r>
              <a:rPr lang="en-US" altLang="it-IT" sz="2800" b="1" smtClean="0">
                <a:latin typeface="Arial" charset="0"/>
                <a:cs typeface="Arial" charset="0"/>
              </a:rPr>
              <a:t>Person Centered Approach Institute (IACP)</a:t>
            </a:r>
            <a:r>
              <a:rPr lang="en-US" altLang="it-IT" sz="2800" smtClean="0">
                <a:latin typeface="Arial" charset="0"/>
                <a:cs typeface="Arial" charset="0"/>
              </a:rPr>
              <a:t> </a:t>
            </a:r>
          </a:p>
          <a:p>
            <a:pPr algn="ctr" eaLnBrk="1" hangingPunct="1"/>
            <a:r>
              <a:rPr lang="en-US" altLang="it-IT" sz="2800" smtClean="0">
                <a:latin typeface="Arial" charset="0"/>
                <a:cs typeface="Arial" charset="0"/>
                <a:hlinkClick r:id="rId5"/>
              </a:rPr>
              <a:t>www.iacp.it</a:t>
            </a:r>
            <a:endParaRPr lang="en-US" altLang="it-IT" sz="2800" smtClean="0">
              <a:latin typeface="Arial" charset="0"/>
              <a:cs typeface="Arial" charset="0"/>
            </a:endParaRPr>
          </a:p>
          <a:p>
            <a:pPr algn="ctr" eaLnBrk="1" hangingPunct="1"/>
            <a:endParaRPr lang="en-US" altLang="it-IT" sz="3200" smtClean="0">
              <a:latin typeface="Arial" charset="0"/>
              <a:cs typeface="Arial" charset="0"/>
            </a:endParaRPr>
          </a:p>
        </p:txBody>
      </p:sp>
      <p:grpSp>
        <p:nvGrpSpPr>
          <p:cNvPr id="39938" name="Group 4"/>
          <p:cNvGrpSpPr>
            <a:grpSpLocks/>
          </p:cNvGrpSpPr>
          <p:nvPr/>
        </p:nvGrpSpPr>
        <p:grpSpPr bwMode="auto">
          <a:xfrm>
            <a:off x="0" y="6211888"/>
            <a:ext cx="9144000" cy="722312"/>
            <a:chOff x="0" y="6172200"/>
            <a:chExt cx="9144000" cy="722531"/>
          </a:xfrm>
        </p:grpSpPr>
        <p:sp>
          <p:nvSpPr>
            <p:cNvPr id="6" name="Rectangle 5"/>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39940" name="Picture 6"/>
            <p:cNvPicPr>
              <a:picLocks noChangeAspect="1" noChangeArrowheads="1"/>
            </p:cNvPicPr>
            <p:nvPr/>
          </p:nvPicPr>
          <p:blipFill>
            <a:blip r:embed="rId6" cstate="print"/>
            <a:srcRect/>
            <a:stretch>
              <a:fillRect/>
            </a:stretch>
          </p:blipFill>
          <p:spPr bwMode="auto">
            <a:xfrm>
              <a:off x="6405728" y="6326187"/>
              <a:ext cx="2717800" cy="377825"/>
            </a:xfrm>
            <a:prstGeom prst="rect">
              <a:avLst/>
            </a:prstGeom>
            <a:noFill/>
            <a:ln w="9525">
              <a:noFill/>
              <a:miter lim="800000"/>
              <a:headEnd/>
              <a:tailEnd/>
            </a:ln>
          </p:spPr>
        </p:pic>
        <p:pic>
          <p:nvPicPr>
            <p:cNvPr id="39941" name="Picture 7"/>
            <p:cNvPicPr>
              <a:picLocks noChangeAspect="1"/>
            </p:cNvPicPr>
            <p:nvPr/>
          </p:nvPicPr>
          <p:blipFill>
            <a:blip r:embed="rId7" cstate="print"/>
            <a:srcRect/>
            <a:stretch>
              <a:fillRect/>
            </a:stretch>
          </p:blipFill>
          <p:spPr bwMode="auto">
            <a:xfrm>
              <a:off x="152400" y="6217427"/>
              <a:ext cx="608030" cy="595345"/>
            </a:xfrm>
            <a:prstGeom prst="rect">
              <a:avLst/>
            </a:prstGeom>
            <a:noFill/>
            <a:ln w="9525">
              <a:noFill/>
              <a:miter lim="800000"/>
              <a:headEnd/>
              <a:tailEnd/>
            </a:ln>
          </p:spPr>
        </p:pic>
        <p:sp>
          <p:nvSpPr>
            <p:cNvPr id="9" name="TextBox 8"/>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10" name="TextBox 9"/>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39944" name="Picture 10"/>
            <p:cNvPicPr>
              <a:picLocks noChangeAspect="1"/>
            </p:cNvPicPr>
            <p:nvPr/>
          </p:nvPicPr>
          <p:blipFill>
            <a:blip r:embed="rId8"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2"/>
          <p:cNvSpPr>
            <a:spLocks noGrp="1"/>
          </p:cNvSpPr>
          <p:nvPr>
            <p:ph type="body" idx="4294967295"/>
          </p:nvPr>
        </p:nvSpPr>
        <p:spPr>
          <a:xfrm>
            <a:off x="685800" y="762000"/>
            <a:ext cx="7772400" cy="5257800"/>
          </a:xfrm>
        </p:spPr>
        <p:txBody>
          <a:bodyPr lIns="45720" rIns="45720"/>
          <a:lstStyle/>
          <a:p>
            <a:pPr marL="0" indent="0" eaLnBrk="1" hangingPunct="1">
              <a:buFont typeface="Wingdings 2" pitchFamily="18" charset="2"/>
              <a:buNone/>
            </a:pPr>
            <a:r>
              <a:rPr lang="en-US" sz="2800" b="1" smtClean="0"/>
              <a:t>Education </a:t>
            </a:r>
            <a:r>
              <a:rPr lang="en-US" sz="2800" smtClean="0"/>
              <a:t>plays a crucial role in the</a:t>
            </a:r>
            <a:r>
              <a:rPr lang="en-US" sz="2800" b="1" smtClean="0"/>
              <a:t> social construction of reality </a:t>
            </a:r>
            <a:r>
              <a:rPr lang="en-US" sz="2800" smtClean="0"/>
              <a:t>and it is more and more evident that </a:t>
            </a:r>
            <a:r>
              <a:rPr lang="en-US" sz="2800" b="1" smtClean="0">
                <a:solidFill>
                  <a:srgbClr val="FFFF00"/>
                </a:solidFill>
              </a:rPr>
              <a:t>we need a paradigm change </a:t>
            </a:r>
            <a:r>
              <a:rPr lang="en-US" sz="2800" smtClean="0"/>
              <a:t>in </a:t>
            </a:r>
            <a:r>
              <a:rPr lang="en-US" sz="2800" b="1" smtClean="0">
                <a:solidFill>
                  <a:srgbClr val="FFFF00"/>
                </a:solidFill>
              </a:rPr>
              <a:t>education</a:t>
            </a:r>
            <a:r>
              <a:rPr lang="en-US" sz="2800" smtClean="0">
                <a:solidFill>
                  <a:srgbClr val="FFFF00"/>
                </a:solidFill>
              </a:rPr>
              <a:t> </a:t>
            </a:r>
            <a:r>
              <a:rPr lang="en-US" sz="2800" smtClean="0"/>
              <a:t>in order to</a:t>
            </a:r>
            <a:r>
              <a:rPr lang="en-US" sz="2800" smtClean="0">
                <a:solidFill>
                  <a:srgbClr val="FFFF00"/>
                </a:solidFill>
              </a:rPr>
              <a:t> </a:t>
            </a:r>
            <a:r>
              <a:rPr lang="en-US" sz="2800" b="1" smtClean="0">
                <a:solidFill>
                  <a:srgbClr val="FFFF00"/>
                </a:solidFill>
              </a:rPr>
              <a:t>enable people to deal effectively </a:t>
            </a:r>
            <a:r>
              <a:rPr lang="en-US" sz="2800" smtClean="0"/>
              <a:t>with the</a:t>
            </a:r>
            <a:r>
              <a:rPr lang="en-US" sz="2800" b="1" smtClean="0">
                <a:solidFill>
                  <a:srgbClr val="FFFF00"/>
                </a:solidFill>
              </a:rPr>
              <a:t> mounting challenges facing humanity.</a:t>
            </a:r>
            <a:r>
              <a:rPr lang="en-US" sz="2800" smtClean="0"/>
              <a:t> </a:t>
            </a:r>
          </a:p>
          <a:p>
            <a:pPr marL="0" indent="0" eaLnBrk="1" hangingPunct="1">
              <a:buFont typeface="Wingdings 2" pitchFamily="18" charset="2"/>
              <a:buNone/>
            </a:pPr>
            <a:r>
              <a:rPr lang="en-US" sz="2800" smtClean="0"/>
              <a:t>This retooling needs </a:t>
            </a:r>
            <a:r>
              <a:rPr lang="en-US" sz="2800" b="1" smtClean="0"/>
              <a:t>to start with our frames of reference</a:t>
            </a:r>
            <a:r>
              <a:rPr lang="en-US" sz="2800" smtClean="0"/>
              <a:t>. We need to </a:t>
            </a:r>
            <a:r>
              <a:rPr lang="en-US" sz="2800" b="1" smtClean="0"/>
              <a:t>create a new paradigm of education </a:t>
            </a:r>
            <a:r>
              <a:rPr lang="en-US" sz="2800" smtClean="0"/>
              <a:t>in order to enable </a:t>
            </a:r>
            <a:r>
              <a:rPr lang="en-US" sz="2800" b="1" smtClean="0"/>
              <a:t>education to serve people’s needs </a:t>
            </a:r>
            <a:r>
              <a:rPr lang="en-US" sz="2800" smtClean="0"/>
              <a:t>and to have relevance in public service, social responsibility and sustainable governance and development.</a:t>
            </a:r>
            <a:endParaRPr lang="it-IT" sz="2800" smtClean="0"/>
          </a:p>
          <a:p>
            <a:pPr marL="0" indent="0" algn="ctr" eaLnBrk="1" hangingPunct="1">
              <a:buFont typeface="Wingdings 2" pitchFamily="18" charset="2"/>
              <a:buNone/>
            </a:pPr>
            <a:endParaRPr lang="en-US" altLang="it-IT" sz="3600" smtClean="0">
              <a:latin typeface="Arial" charset="0"/>
              <a:cs typeface="Arial" charset="0"/>
            </a:endParaRPr>
          </a:p>
        </p:txBody>
      </p:sp>
      <p:grpSp>
        <p:nvGrpSpPr>
          <p:cNvPr id="19458"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19460"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19461"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19464"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Placeholder 2"/>
          <p:cNvSpPr>
            <a:spLocks noGrp="1"/>
          </p:cNvSpPr>
          <p:nvPr>
            <p:ph type="body" idx="4294967295"/>
          </p:nvPr>
        </p:nvSpPr>
        <p:spPr>
          <a:xfrm>
            <a:off x="-228600" y="762000"/>
            <a:ext cx="9372600" cy="5410200"/>
          </a:xfrm>
        </p:spPr>
        <p:txBody>
          <a:bodyPr lIns="45720" rIns="45720"/>
          <a:lstStyle/>
          <a:p>
            <a:pPr marL="1143000" lvl="2" indent="-228600">
              <a:buFont typeface="Wingdings 2" pitchFamily="18" charset="2"/>
              <a:buNone/>
            </a:pPr>
            <a:r>
              <a:rPr lang="en-US" sz="2000" b="1" smtClean="0">
                <a:latin typeface="Arial" charset="0"/>
              </a:rPr>
              <a:t>We  need to effectively protect and promote </a:t>
            </a:r>
          </a:p>
          <a:p>
            <a:pPr marL="1143000" lvl="2" indent="-228600">
              <a:buFont typeface="Wingdings 2" pitchFamily="18" charset="2"/>
              <a:buNone/>
            </a:pPr>
            <a:r>
              <a:rPr lang="en-US" sz="2000" b="1" smtClean="0">
                <a:latin typeface="Arial" charset="0"/>
              </a:rPr>
              <a:t>human and environmental capital </a:t>
            </a:r>
          </a:p>
          <a:p>
            <a:pPr marL="1143000" lvl="2" indent="-228600">
              <a:buFont typeface="Wingdings 2" pitchFamily="18" charset="2"/>
              <a:buNone/>
            </a:pPr>
            <a:endParaRPr lang="en-US" sz="2000" b="1" smtClean="0">
              <a:latin typeface="Arial" charset="0"/>
            </a:endParaRPr>
          </a:p>
          <a:p>
            <a:pPr marL="1143000" lvl="2" indent="-228600">
              <a:buFont typeface="Wingdings 2" pitchFamily="18" charset="2"/>
              <a:buNone/>
            </a:pPr>
            <a:r>
              <a:rPr lang="en-US" sz="2000" b="1" smtClean="0">
                <a:latin typeface="Arial" charset="0"/>
              </a:rPr>
              <a:t>We need to think globally and act locally in effective ways and to </a:t>
            </a:r>
          </a:p>
          <a:p>
            <a:pPr marL="1143000" lvl="2" indent="-228600">
              <a:buFont typeface="Wingdings 2" pitchFamily="18" charset="2"/>
              <a:buNone/>
            </a:pPr>
            <a:r>
              <a:rPr lang="en-US" sz="2000" b="1" smtClean="0">
                <a:latin typeface="Arial" charset="0"/>
              </a:rPr>
              <a:t>Do so we need people to possess the knowledge, skills and </a:t>
            </a:r>
          </a:p>
          <a:p>
            <a:pPr marL="1143000" lvl="2" indent="-228600">
              <a:buFont typeface="Wingdings 2" pitchFamily="18" charset="2"/>
              <a:buNone/>
            </a:pPr>
            <a:r>
              <a:rPr lang="en-US" sz="2000" b="1" smtClean="0">
                <a:latin typeface="Arial" charset="0"/>
              </a:rPr>
              <a:t>competencies to operate at Intersectorial and interdisciplinary levels</a:t>
            </a:r>
          </a:p>
          <a:p>
            <a:pPr marL="1143000" lvl="2" indent="-228600"/>
            <a:endParaRPr lang="en-US" sz="2000" b="1" smtClean="0">
              <a:latin typeface="Arial" charset="0"/>
            </a:endParaRPr>
          </a:p>
          <a:p>
            <a:pPr marL="1143000" lvl="2" indent="-228600"/>
            <a:r>
              <a:rPr lang="en-US" sz="2000" b="1" smtClean="0">
                <a:latin typeface="Arial" charset="0"/>
              </a:rPr>
              <a:t>Socio cultural</a:t>
            </a:r>
          </a:p>
          <a:p>
            <a:pPr marL="1143000" lvl="2" indent="-228600"/>
            <a:r>
              <a:rPr lang="en-US" sz="2000" b="1" smtClean="0">
                <a:latin typeface="Arial" charset="0"/>
              </a:rPr>
              <a:t>Environmental</a:t>
            </a:r>
          </a:p>
          <a:p>
            <a:pPr marL="1143000" lvl="2" indent="-228600"/>
            <a:r>
              <a:rPr lang="en-US" sz="2000" b="1" smtClean="0">
                <a:latin typeface="Arial" charset="0"/>
              </a:rPr>
              <a:t>Economic </a:t>
            </a:r>
          </a:p>
          <a:p>
            <a:pPr marL="1143000" lvl="2" indent="-228600"/>
            <a:r>
              <a:rPr lang="en-US" sz="2000" b="1" smtClean="0">
                <a:latin typeface="Arial" charset="0"/>
              </a:rPr>
              <a:t>Psychological</a:t>
            </a:r>
          </a:p>
          <a:p>
            <a:pPr marL="1143000" lvl="2" indent="-228600"/>
            <a:r>
              <a:rPr lang="en-US" sz="2000" b="1" smtClean="0">
                <a:latin typeface="Arial" charset="0"/>
              </a:rPr>
              <a:t>Spiritual</a:t>
            </a:r>
          </a:p>
          <a:p>
            <a:pPr marL="1143000" lvl="2" indent="-228600"/>
            <a:endParaRPr lang="en-US" sz="2000" b="1" smtClean="0">
              <a:latin typeface="Arial" charset="0"/>
            </a:endParaRPr>
          </a:p>
          <a:p>
            <a:pPr marL="1143000" lvl="2" indent="-228600"/>
            <a:r>
              <a:rPr lang="en-US" sz="2000" b="1" i="1" smtClean="0">
                <a:latin typeface="Arial" charset="0"/>
              </a:rPr>
              <a:t>How can professionals contribute to this?........</a:t>
            </a:r>
            <a:endParaRPr lang="en-US" altLang="it-IT" sz="2000" b="1" i="1" smtClean="0">
              <a:latin typeface="Arial" charset="0"/>
            </a:endParaRPr>
          </a:p>
        </p:txBody>
      </p:sp>
      <p:grpSp>
        <p:nvGrpSpPr>
          <p:cNvPr id="2048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0484"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0485"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20488"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Placeholder 2"/>
          <p:cNvSpPr>
            <a:spLocks noGrp="1"/>
          </p:cNvSpPr>
          <p:nvPr>
            <p:ph type="body" idx="4294967295"/>
          </p:nvPr>
        </p:nvSpPr>
        <p:spPr>
          <a:xfrm>
            <a:off x="76200" y="1066800"/>
            <a:ext cx="8382000" cy="4572000"/>
          </a:xfrm>
        </p:spPr>
        <p:txBody>
          <a:bodyPr lIns="45720" rIns="45720"/>
          <a:lstStyle/>
          <a:p>
            <a:pPr marL="1143000" lvl="2" indent="-228600">
              <a:lnSpc>
                <a:spcPct val="90000"/>
              </a:lnSpc>
            </a:pPr>
            <a:r>
              <a:rPr lang="en-US" b="1" smtClean="0"/>
              <a:t>Our social construction of professional competence is largely obsolete since various professions are still construed by using the outmoded mechanistic reductionist  divisions of the traditional fields of expertise</a:t>
            </a:r>
          </a:p>
          <a:p>
            <a:pPr marL="1143000" lvl="2" indent="-228600">
              <a:lnSpc>
                <a:spcPct val="90000"/>
              </a:lnSpc>
            </a:pPr>
            <a:endParaRPr lang="en-US" sz="1400" b="1" smtClean="0"/>
          </a:p>
          <a:p>
            <a:pPr marL="1143000" lvl="2" indent="-228600">
              <a:lnSpc>
                <a:spcPct val="90000"/>
              </a:lnSpc>
            </a:pPr>
            <a:r>
              <a:rPr lang="en-US" b="1" smtClean="0"/>
              <a:t>This situation reflects the limited knowledge of the world we had when the modern professional and scientific disciplines first emerged and continue to be stifled by the lines of jurisdiction in these traditional divisions of expert labor.</a:t>
            </a:r>
          </a:p>
          <a:p>
            <a:pPr marL="1143000" lvl="2" indent="-228600">
              <a:lnSpc>
                <a:spcPct val="90000"/>
              </a:lnSpc>
            </a:pPr>
            <a:endParaRPr lang="en-US" sz="1400" b="1" smtClean="0"/>
          </a:p>
          <a:p>
            <a:pPr marL="1143000" lvl="2" indent="-228600">
              <a:lnSpc>
                <a:spcPct val="90000"/>
              </a:lnSpc>
            </a:pPr>
            <a:r>
              <a:rPr lang="en-US" b="1" smtClean="0"/>
              <a:t>This has  little to do with offering the best services to society and much to do with the power struggles among the competing professional corporations or guilds                   </a:t>
            </a:r>
          </a:p>
          <a:p>
            <a:pPr marL="1143000" lvl="2" indent="-228600">
              <a:lnSpc>
                <a:spcPct val="90000"/>
              </a:lnSpc>
              <a:buFont typeface="Wingdings 2" pitchFamily="18" charset="2"/>
              <a:buNone/>
            </a:pPr>
            <a:r>
              <a:rPr lang="en-US" b="1" smtClean="0"/>
              <a:t>                                                                                            </a:t>
            </a:r>
            <a:r>
              <a:rPr lang="en-US" sz="1400" b="1" smtClean="0"/>
              <a:t>(Andrew Abbott, 1988)</a:t>
            </a:r>
            <a:endParaRPr lang="en-US" altLang="it-IT" sz="1400" b="1" smtClean="0"/>
          </a:p>
        </p:txBody>
      </p:sp>
      <p:grpSp>
        <p:nvGrpSpPr>
          <p:cNvPr id="21506"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1508"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1509"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21512"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idx="4294967295"/>
          </p:nvPr>
        </p:nvSpPr>
        <p:spPr>
          <a:xfrm>
            <a:off x="381000" y="533400"/>
            <a:ext cx="8382000" cy="5562600"/>
          </a:xfrm>
        </p:spPr>
        <p:txBody>
          <a:bodyPr lIns="45720" rIns="45720"/>
          <a:lstStyle/>
          <a:p>
            <a:pPr marL="1143000" lvl="2" indent="-228600"/>
            <a:r>
              <a:rPr lang="en-US" b="1" smtClean="0"/>
              <a:t>Student numbers have been rising in many countries since the 1800s.</a:t>
            </a:r>
          </a:p>
          <a:p>
            <a:pPr marL="1143000" lvl="2" indent="-228600"/>
            <a:endParaRPr lang="en-US" sz="1000" b="1" smtClean="0"/>
          </a:p>
          <a:p>
            <a:pPr marL="1143000" lvl="2" indent="-228600"/>
            <a:r>
              <a:rPr lang="en-US" b="1" smtClean="0"/>
              <a:t>UNESCO estimates there were 500 000 students in universities worldwide in 1900.</a:t>
            </a:r>
          </a:p>
          <a:p>
            <a:pPr marL="1143000" lvl="2" indent="-228600"/>
            <a:r>
              <a:rPr lang="en-US" b="1" smtClean="0"/>
              <a:t>A century later, around 100 million students.</a:t>
            </a:r>
          </a:p>
          <a:p>
            <a:pPr marL="1143000" lvl="2" indent="-228600"/>
            <a:endParaRPr lang="en-US" sz="1000" b="1" smtClean="0"/>
          </a:p>
          <a:p>
            <a:pPr marL="1143000" lvl="2" indent="-228600"/>
            <a:r>
              <a:rPr lang="en-US" b="1" smtClean="0"/>
              <a:t>Are we sure that universities offer an effective education preparing people to really meet the present challenges?</a:t>
            </a:r>
          </a:p>
          <a:p>
            <a:pPr marL="1143000" lvl="2" indent="-228600"/>
            <a:endParaRPr lang="en-US" sz="1000" b="1" smtClean="0"/>
          </a:p>
          <a:p>
            <a:pPr marL="1143000" lvl="2" indent="-228600"/>
            <a:r>
              <a:rPr lang="en-US" b="1" smtClean="0"/>
              <a:t>If we certify people as competent in their fields but in reality those  professionals are still  ineffectively  trained with obsolete and mechanistic knowledge,</a:t>
            </a:r>
          </a:p>
          <a:p>
            <a:pPr marL="1143000" lvl="2" indent="-228600"/>
            <a:endParaRPr lang="en-US" sz="1400" b="1" smtClean="0"/>
          </a:p>
          <a:p>
            <a:pPr marL="1143000" lvl="2" indent="-228600"/>
            <a:r>
              <a:rPr lang="en-US" sz="2900" b="1" smtClean="0">
                <a:solidFill>
                  <a:srgbClr val="FFFF00"/>
                </a:solidFill>
              </a:rPr>
              <a:t>we risk increasing just the quantity but not the quality, the level of competence</a:t>
            </a:r>
            <a:endParaRPr lang="en-US" altLang="it-IT" sz="2900" b="1" smtClean="0">
              <a:solidFill>
                <a:srgbClr val="FFFF00"/>
              </a:solidFill>
            </a:endParaRPr>
          </a:p>
        </p:txBody>
      </p:sp>
      <p:grpSp>
        <p:nvGrpSpPr>
          <p:cNvPr id="22530"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2532"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2533"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22536"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idx="4294967295"/>
          </p:nvPr>
        </p:nvSpPr>
        <p:spPr>
          <a:xfrm>
            <a:off x="381000" y="533400"/>
            <a:ext cx="8382000" cy="5562600"/>
          </a:xfrm>
        </p:spPr>
        <p:txBody>
          <a:bodyPr lIns="45720" rIns="45720"/>
          <a:lstStyle/>
          <a:p>
            <a:pPr>
              <a:spcBef>
                <a:spcPct val="50000"/>
              </a:spcBef>
              <a:buNone/>
            </a:pPr>
            <a:endParaRPr lang="en-US" altLang="it-IT" sz="1800" i="1" smtClean="0"/>
          </a:p>
          <a:p>
            <a:pPr>
              <a:spcBef>
                <a:spcPct val="50000"/>
              </a:spcBef>
              <a:buNone/>
            </a:pPr>
            <a:r>
              <a:rPr lang="en-US" altLang="it-IT" sz="4400" i="1" smtClean="0"/>
              <a:t>The problem with schools </a:t>
            </a:r>
          </a:p>
          <a:p>
            <a:pPr>
              <a:spcBef>
                <a:spcPct val="50000"/>
              </a:spcBef>
              <a:buNone/>
            </a:pPr>
            <a:r>
              <a:rPr lang="en-US" altLang="it-IT" sz="4400" i="1" smtClean="0"/>
              <a:t>is that there are </a:t>
            </a:r>
          </a:p>
          <a:p>
            <a:pPr>
              <a:spcBef>
                <a:spcPct val="50000"/>
              </a:spcBef>
              <a:buNone/>
            </a:pPr>
            <a:r>
              <a:rPr lang="en-US" altLang="it-IT" sz="4400" i="1" smtClean="0">
                <a:solidFill>
                  <a:srgbClr val="FF0000"/>
                </a:solidFill>
              </a:rPr>
              <a:t>too</a:t>
            </a:r>
            <a:r>
              <a:rPr lang="en-US" altLang="it-IT" sz="4400" i="1" smtClean="0"/>
              <a:t> many teachers and so </a:t>
            </a:r>
            <a:r>
              <a:rPr lang="en-US" altLang="it-IT" sz="4400" i="1" smtClean="0">
                <a:solidFill>
                  <a:srgbClr val="FF0000"/>
                </a:solidFill>
              </a:rPr>
              <a:t>few</a:t>
            </a:r>
          </a:p>
          <a:p>
            <a:pPr>
              <a:spcBef>
                <a:spcPct val="50000"/>
              </a:spcBef>
              <a:buNone/>
            </a:pPr>
            <a:r>
              <a:rPr lang="en-US" altLang="it-IT" sz="4400" i="1" smtClean="0">
                <a:solidFill>
                  <a:srgbClr val="00B050"/>
                </a:solidFill>
              </a:rPr>
              <a:t> </a:t>
            </a:r>
            <a:r>
              <a:rPr lang="en-US" altLang="it-IT" sz="4400" i="1" smtClean="0">
                <a:solidFill>
                  <a:srgbClr val="FFFF00"/>
                </a:solidFill>
              </a:rPr>
              <a:t>promoters of learning                                                                                                </a:t>
            </a:r>
          </a:p>
          <a:p>
            <a:pPr>
              <a:spcBef>
                <a:spcPct val="50000"/>
              </a:spcBef>
              <a:buNone/>
            </a:pPr>
            <a:r>
              <a:rPr lang="en-US" altLang="it-IT" sz="4400" i="1" smtClean="0">
                <a:solidFill>
                  <a:srgbClr val="FFFF00"/>
                </a:solidFill>
              </a:rPr>
              <a:t>                                               </a:t>
            </a:r>
            <a:r>
              <a:rPr lang="en-US" altLang="it-IT" sz="2000" b="1" smtClean="0"/>
              <a:t>John Dewey                                                                                               </a:t>
            </a:r>
          </a:p>
          <a:p>
            <a:pPr marL="1143000" lvl="2" indent="-228600">
              <a:buNone/>
            </a:pPr>
            <a:endParaRPr lang="en-US" altLang="it-IT" sz="2900" b="1" smtClean="0">
              <a:solidFill>
                <a:srgbClr val="FFFF00"/>
              </a:solidFill>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2532"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2533"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22536"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idx="4294967295"/>
          </p:nvPr>
        </p:nvSpPr>
        <p:spPr>
          <a:xfrm>
            <a:off x="381000" y="533400"/>
            <a:ext cx="8382000" cy="5562600"/>
          </a:xfrm>
        </p:spPr>
        <p:txBody>
          <a:bodyPr lIns="45720" rIns="45720"/>
          <a:lstStyle/>
          <a:p>
            <a:pPr marL="1143000" lvl="2" indent="-228600"/>
            <a:r>
              <a:rPr lang="en-US" b="1" smtClean="0"/>
              <a:t>Student numbers have been rising in many countries since the 1800s.</a:t>
            </a:r>
          </a:p>
          <a:p>
            <a:pPr marL="1143000" lvl="2" indent="-228600"/>
            <a:endParaRPr lang="en-US" sz="1000" b="1" smtClean="0"/>
          </a:p>
          <a:p>
            <a:pPr marL="1143000" lvl="2" indent="-228600"/>
            <a:r>
              <a:rPr lang="en-US" b="1" smtClean="0"/>
              <a:t>UNESCO estimates there were 500 000 students in universities worldwide in 1900.</a:t>
            </a:r>
          </a:p>
          <a:p>
            <a:pPr marL="1143000" lvl="2" indent="-228600"/>
            <a:r>
              <a:rPr lang="en-US" b="1" smtClean="0"/>
              <a:t>A century later, around 100 million students.</a:t>
            </a:r>
          </a:p>
          <a:p>
            <a:pPr marL="1143000" lvl="2" indent="-228600"/>
            <a:endParaRPr lang="en-US" sz="1000" b="1" smtClean="0"/>
          </a:p>
          <a:p>
            <a:pPr marL="1143000" lvl="2" indent="-228600"/>
            <a:r>
              <a:rPr lang="en-US" b="1" smtClean="0"/>
              <a:t>Are we sure that universities offer an effective education preparing people to really meet the present challenges?</a:t>
            </a:r>
          </a:p>
          <a:p>
            <a:pPr marL="1143000" lvl="2" indent="-228600"/>
            <a:endParaRPr lang="en-US" sz="1000" b="1" smtClean="0"/>
          </a:p>
          <a:p>
            <a:pPr marL="1143000" lvl="2" indent="-228600"/>
            <a:r>
              <a:rPr lang="en-US" b="1" smtClean="0"/>
              <a:t>If we certify people as competent in their fields but in reality those  professionals are still  ineffectively  trained with obsolete and mechanistic knowledge,</a:t>
            </a:r>
          </a:p>
          <a:p>
            <a:pPr marL="1143000" lvl="2" indent="-228600"/>
            <a:endParaRPr lang="en-US" sz="1400" b="1" smtClean="0"/>
          </a:p>
          <a:p>
            <a:pPr marL="1143000" lvl="2" indent="-228600"/>
            <a:r>
              <a:rPr lang="en-US" sz="2900" b="1" smtClean="0">
                <a:solidFill>
                  <a:srgbClr val="FFFF00"/>
                </a:solidFill>
              </a:rPr>
              <a:t>we risk increasing just the quantity but not the quality, the level of competence</a:t>
            </a:r>
            <a:endParaRPr lang="en-US" altLang="it-IT" sz="2900" b="1" smtClean="0">
              <a:solidFill>
                <a:srgbClr val="FFFF00"/>
              </a:solidFill>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2532"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2533"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22536"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pic>
        <p:nvPicPr>
          <p:cNvPr id="10" name="Immagine 9" descr="whales.jpg"/>
          <p:cNvPicPr>
            <a:picLocks noChangeAspect="1"/>
          </p:cNvPicPr>
          <p:nvPr/>
        </p:nvPicPr>
        <p:blipFill>
          <a:blip r:embed="rId5" cstate="print"/>
          <a:stretch>
            <a:fillRect/>
          </a:stretch>
        </p:blipFill>
        <p:spPr>
          <a:xfrm>
            <a:off x="0" y="0"/>
            <a:ext cx="9144000" cy="62484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idx="4294967295"/>
          </p:nvPr>
        </p:nvSpPr>
        <p:spPr>
          <a:xfrm>
            <a:off x="381000" y="533400"/>
            <a:ext cx="8382000" cy="5562600"/>
          </a:xfrm>
        </p:spPr>
        <p:txBody>
          <a:bodyPr lIns="45720" rIns="45720"/>
          <a:lstStyle/>
          <a:p>
            <a:pPr marL="1143000" lvl="2" indent="-228600"/>
            <a:r>
              <a:rPr lang="en-US" b="1" smtClean="0"/>
              <a:t>Student numbers have been rising in many countries since the 1800s.</a:t>
            </a:r>
          </a:p>
          <a:p>
            <a:pPr marL="1143000" lvl="2" indent="-228600"/>
            <a:endParaRPr lang="en-US" sz="1000" b="1" smtClean="0"/>
          </a:p>
          <a:p>
            <a:pPr marL="1143000" lvl="2" indent="-228600"/>
            <a:r>
              <a:rPr lang="en-US" b="1" smtClean="0"/>
              <a:t>UNESCO estimates there were 500 000 students in universities worldwide in 1900.</a:t>
            </a:r>
          </a:p>
          <a:p>
            <a:pPr marL="1143000" lvl="2" indent="-228600"/>
            <a:r>
              <a:rPr lang="en-US" b="1" smtClean="0"/>
              <a:t>A century later, around 100 million students.</a:t>
            </a:r>
          </a:p>
          <a:p>
            <a:pPr marL="1143000" lvl="2" indent="-228600"/>
            <a:endParaRPr lang="en-US" sz="1000" b="1" smtClean="0"/>
          </a:p>
          <a:p>
            <a:pPr marL="1143000" lvl="2" indent="-228600"/>
            <a:r>
              <a:rPr lang="en-US" b="1" smtClean="0"/>
              <a:t>Are we sure that universities offer an effective education preparing people to really meet the present challenges?</a:t>
            </a:r>
          </a:p>
          <a:p>
            <a:pPr marL="1143000" lvl="2" indent="-228600"/>
            <a:endParaRPr lang="en-US" sz="1000" b="1" smtClean="0"/>
          </a:p>
          <a:p>
            <a:pPr marL="1143000" lvl="2" indent="-228600"/>
            <a:r>
              <a:rPr lang="en-US" b="1" smtClean="0"/>
              <a:t>If we certify people as competent in their fields but in reality those  professionals are still  ineffectively  trained with obsolete and mechanistic knowledge,</a:t>
            </a:r>
          </a:p>
          <a:p>
            <a:pPr marL="1143000" lvl="2" indent="-228600"/>
            <a:endParaRPr lang="en-US" sz="1400" b="1" smtClean="0"/>
          </a:p>
          <a:p>
            <a:pPr marL="1143000" lvl="2" indent="-228600"/>
            <a:r>
              <a:rPr lang="en-US" sz="2900" b="1" smtClean="0">
                <a:solidFill>
                  <a:srgbClr val="FFFF00"/>
                </a:solidFill>
              </a:rPr>
              <a:t>we risk increasing just the quantity but not the quality, the level of competence</a:t>
            </a:r>
            <a:endParaRPr lang="en-US" altLang="it-IT" sz="2900" b="1" smtClean="0">
              <a:solidFill>
                <a:srgbClr val="FFFF00"/>
              </a:solidFill>
            </a:endParaRPr>
          </a:p>
        </p:txBody>
      </p:sp>
      <p:grpSp>
        <p:nvGrpSpPr>
          <p:cNvPr id="2" name="Group 2"/>
          <p:cNvGrpSpPr>
            <a:grpSpLocks/>
          </p:cNvGrpSpPr>
          <p:nvPr/>
        </p:nvGrpSpPr>
        <p:grpSpPr bwMode="auto">
          <a:xfrm>
            <a:off x="0" y="6211888"/>
            <a:ext cx="9144000" cy="722312"/>
            <a:chOff x="0" y="6172200"/>
            <a:chExt cx="9144000" cy="722531"/>
          </a:xfrm>
        </p:grpSpPr>
        <p:sp>
          <p:nvSpPr>
            <p:cNvPr id="4" name="Rectangle 3"/>
            <p:cNvSpPr/>
            <p:nvPr/>
          </p:nvSpPr>
          <p:spPr>
            <a:xfrm>
              <a:off x="0" y="6172200"/>
              <a:ext cx="9144000" cy="686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pic>
          <p:nvPicPr>
            <p:cNvPr id="22532" name="Picture 4"/>
            <p:cNvPicPr>
              <a:picLocks noChangeAspect="1" noChangeArrowheads="1"/>
            </p:cNvPicPr>
            <p:nvPr/>
          </p:nvPicPr>
          <p:blipFill>
            <a:blip r:embed="rId2" cstate="print"/>
            <a:srcRect/>
            <a:stretch>
              <a:fillRect/>
            </a:stretch>
          </p:blipFill>
          <p:spPr bwMode="auto">
            <a:xfrm>
              <a:off x="6405728" y="6326187"/>
              <a:ext cx="2717800" cy="377825"/>
            </a:xfrm>
            <a:prstGeom prst="rect">
              <a:avLst/>
            </a:prstGeom>
            <a:noFill/>
            <a:ln w="9525">
              <a:noFill/>
              <a:miter lim="800000"/>
              <a:headEnd/>
              <a:tailEnd/>
            </a:ln>
          </p:spPr>
        </p:pic>
        <p:pic>
          <p:nvPicPr>
            <p:cNvPr id="22533" name="Picture 5"/>
            <p:cNvPicPr>
              <a:picLocks noChangeAspect="1"/>
            </p:cNvPicPr>
            <p:nvPr/>
          </p:nvPicPr>
          <p:blipFill>
            <a:blip r:embed="rId3" cstate="print"/>
            <a:srcRect/>
            <a:stretch>
              <a:fillRect/>
            </a:stretch>
          </p:blipFill>
          <p:spPr bwMode="auto">
            <a:xfrm>
              <a:off x="152400" y="6217427"/>
              <a:ext cx="608030" cy="595345"/>
            </a:xfrm>
            <a:prstGeom prst="rect">
              <a:avLst/>
            </a:prstGeom>
            <a:noFill/>
            <a:ln w="9525">
              <a:noFill/>
              <a:miter lim="800000"/>
              <a:headEnd/>
              <a:tailEnd/>
            </a:ln>
          </p:spPr>
        </p:pic>
        <p:sp>
          <p:nvSpPr>
            <p:cNvPr id="7" name="TextBox 6"/>
            <p:cNvSpPr txBox="1"/>
            <p:nvPr/>
          </p:nvSpPr>
          <p:spPr>
            <a:xfrm>
              <a:off x="760413" y="6319882"/>
              <a:ext cx="1525587" cy="462103"/>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Academy of Art and Science</a:t>
              </a:r>
              <a:endParaRPr lang="en-GB" sz="1200" b="1">
                <a:solidFill>
                  <a:schemeClr val="bg1"/>
                </a:solidFill>
                <a:latin typeface="+mn-lt"/>
              </a:endParaRPr>
            </a:p>
          </p:txBody>
        </p:sp>
        <p:sp>
          <p:nvSpPr>
            <p:cNvPr id="8" name="TextBox 7"/>
            <p:cNvSpPr txBox="1"/>
            <p:nvPr/>
          </p:nvSpPr>
          <p:spPr>
            <a:xfrm>
              <a:off x="4113213" y="6248423"/>
              <a:ext cx="1144587" cy="646308"/>
            </a:xfrm>
            <a:prstGeom prst="rect">
              <a:avLst/>
            </a:prstGeom>
            <a:noFill/>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200" b="1" smtClean="0">
                  <a:solidFill>
                    <a:schemeClr val="bg1"/>
                  </a:solidFill>
                  <a:latin typeface="+mn-lt"/>
                </a:rPr>
                <a:t>World University Consortium</a:t>
              </a:r>
              <a:endParaRPr lang="en-GB" sz="1200" b="1">
                <a:solidFill>
                  <a:schemeClr val="bg1"/>
                </a:solidFill>
                <a:latin typeface="+mn-lt"/>
              </a:endParaRPr>
            </a:p>
          </p:txBody>
        </p:sp>
        <p:pic>
          <p:nvPicPr>
            <p:cNvPr id="22536" name="Picture 8"/>
            <p:cNvPicPr>
              <a:picLocks noChangeAspect="1"/>
            </p:cNvPicPr>
            <p:nvPr/>
          </p:nvPicPr>
          <p:blipFill>
            <a:blip r:embed="rId4" cstate="print"/>
            <a:srcRect/>
            <a:stretch>
              <a:fillRect/>
            </a:stretch>
          </p:blipFill>
          <p:spPr bwMode="auto">
            <a:xfrm>
              <a:off x="3275031" y="6229047"/>
              <a:ext cx="582701" cy="601200"/>
            </a:xfrm>
            <a:prstGeom prst="rect">
              <a:avLst/>
            </a:prstGeom>
            <a:noFill/>
            <a:ln w="9525">
              <a:noFill/>
              <a:miter lim="800000"/>
              <a:headEnd/>
              <a:tailEnd/>
            </a:ln>
          </p:spPr>
        </p:pic>
      </p:grpSp>
      <p:pic>
        <p:nvPicPr>
          <p:cNvPr id="10" name="Immagine 9" descr="images.jpg"/>
          <p:cNvPicPr>
            <a:picLocks noChangeAspect="1"/>
          </p:cNvPicPr>
          <p:nvPr/>
        </p:nvPicPr>
        <p:blipFill>
          <a:blip r:embed="rId5" cstate="print"/>
          <a:stretch>
            <a:fillRect/>
          </a:stretch>
        </p:blipFill>
        <p:spPr>
          <a:xfrm>
            <a:off x="0" y="0"/>
            <a:ext cx="9144000" cy="70866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1055</TotalTime>
  <Words>2114</Words>
  <Application>Microsoft Office PowerPoint</Application>
  <PresentationFormat>Presentazione su schermo (4:3)</PresentationFormat>
  <Paragraphs>276</Paragraphs>
  <Slides>26</Slides>
  <Notes>9</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Flow</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  Grazie! Thank you! </vt:lpstr>
      <vt:lpstr>Diapositiva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fully functioning person: a bio-psycho-social viewpoint</dc:title>
  <dc:creator>Irene Hawkins</dc:creator>
  <cp:lastModifiedBy>Alberto</cp:lastModifiedBy>
  <cp:revision>191</cp:revision>
  <dcterms:created xsi:type="dcterms:W3CDTF">2012-06-04T15:12:07Z</dcterms:created>
  <dcterms:modified xsi:type="dcterms:W3CDTF">2015-11-10T13:48:05Z</dcterms:modified>
</cp:coreProperties>
</file>